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58"/>
  </p:notesMasterIdLst>
  <p:sldIdLst>
    <p:sldId id="256" r:id="rId2"/>
    <p:sldId id="384" r:id="rId3"/>
    <p:sldId id="383" r:id="rId4"/>
    <p:sldId id="258" r:id="rId5"/>
    <p:sldId id="474" r:id="rId6"/>
    <p:sldId id="501" r:id="rId7"/>
    <p:sldId id="440" r:id="rId8"/>
    <p:sldId id="409" r:id="rId9"/>
    <p:sldId id="498" r:id="rId10"/>
    <p:sldId id="537" r:id="rId11"/>
    <p:sldId id="478" r:id="rId12"/>
    <p:sldId id="503" r:id="rId13"/>
    <p:sldId id="481" r:id="rId14"/>
    <p:sldId id="541" r:id="rId15"/>
    <p:sldId id="500" r:id="rId16"/>
    <p:sldId id="475" r:id="rId17"/>
    <p:sldId id="477" r:id="rId18"/>
    <p:sldId id="441" r:id="rId19"/>
    <p:sldId id="296" r:id="rId20"/>
    <p:sldId id="324" r:id="rId21"/>
    <p:sldId id="412" r:id="rId22"/>
    <p:sldId id="482" r:id="rId23"/>
    <p:sldId id="366" r:id="rId24"/>
    <p:sldId id="272" r:id="rId25"/>
    <p:sldId id="496" r:id="rId26"/>
    <p:sldId id="413" r:id="rId27"/>
    <p:sldId id="486" r:id="rId28"/>
    <p:sldId id="504" r:id="rId29"/>
    <p:sldId id="505" r:id="rId30"/>
    <p:sldId id="506" r:id="rId31"/>
    <p:sldId id="529" r:id="rId32"/>
    <p:sldId id="497" r:id="rId33"/>
    <p:sldId id="507" r:id="rId34"/>
    <p:sldId id="416" r:id="rId35"/>
    <p:sldId id="491" r:id="rId36"/>
    <p:sldId id="489" r:id="rId37"/>
    <p:sldId id="450" r:id="rId38"/>
    <p:sldId id="488" r:id="rId39"/>
    <p:sldId id="451" r:id="rId40"/>
    <p:sldId id="492" r:id="rId41"/>
    <p:sldId id="368" r:id="rId42"/>
    <p:sldId id="439" r:id="rId43"/>
    <p:sldId id="530" r:id="rId44"/>
    <p:sldId id="469" r:id="rId45"/>
    <p:sldId id="405" r:id="rId46"/>
    <p:sldId id="538" r:id="rId47"/>
    <p:sldId id="533" r:id="rId48"/>
    <p:sldId id="289" r:id="rId49"/>
    <p:sldId id="292" r:id="rId50"/>
    <p:sldId id="485" r:id="rId51"/>
    <p:sldId id="483" r:id="rId52"/>
    <p:sldId id="484" r:id="rId53"/>
    <p:sldId id="454" r:id="rId54"/>
    <p:sldId id="539" r:id="rId55"/>
    <p:sldId id="534" r:id="rId56"/>
    <p:sldId id="540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DEE"/>
    <a:srgbClr val="FDF7C9"/>
    <a:srgbClr val="800080"/>
    <a:srgbClr val="F0F4F8"/>
    <a:srgbClr val="C4C301"/>
    <a:srgbClr val="DB3B46"/>
    <a:srgbClr val="5A0D5A"/>
    <a:srgbClr val="6D076D"/>
    <a:srgbClr val="F9C722"/>
    <a:srgbClr val="78BB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19"/>
    <p:restoredTop sz="85180"/>
  </p:normalViewPr>
  <p:slideViewPr>
    <p:cSldViewPr snapToGrid="0" snapToObjects="1">
      <p:cViewPr varScale="1">
        <p:scale>
          <a:sx n="106" d="100"/>
          <a:sy n="106" d="100"/>
        </p:scale>
        <p:origin x="576" y="176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svg"/><Relationship Id="rId1" Type="http://schemas.openxmlformats.org/officeDocument/2006/relationships/image" Target="../media/image107.png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11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svg"/><Relationship Id="rId1" Type="http://schemas.openxmlformats.org/officeDocument/2006/relationships/image" Target="../media/image107.png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1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CD1924-80FA-4EB9-B7F9-9D1D400F336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28D67D4-24C2-4427-9DA9-A3AEEE40571A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Cadre</a:t>
          </a:r>
          <a:endParaRPr lang="en-US"/>
        </a:p>
      </dgm:t>
    </dgm:pt>
    <dgm:pt modelId="{18D0EF1E-6398-43D4-B746-EA8C3FA12B7F}" type="parTrans" cxnId="{A31C0EA0-F9B5-494F-B958-D775DE1B817C}">
      <dgm:prSet/>
      <dgm:spPr/>
      <dgm:t>
        <a:bodyPr/>
        <a:lstStyle/>
        <a:p>
          <a:endParaRPr lang="en-US"/>
        </a:p>
      </dgm:t>
    </dgm:pt>
    <dgm:pt modelId="{51FE6038-5D2D-48A2-9EC9-9BC309AECDA4}" type="sibTrans" cxnId="{A31C0EA0-F9B5-494F-B958-D775DE1B817C}">
      <dgm:prSet/>
      <dgm:spPr/>
      <dgm:t>
        <a:bodyPr/>
        <a:lstStyle/>
        <a:p>
          <a:endParaRPr lang="en-US"/>
        </a:p>
      </dgm:t>
    </dgm:pt>
    <dgm:pt modelId="{66F01CD2-3250-4D6D-AFBC-5A991591EDF2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Analyse exploratoire</a:t>
          </a:r>
          <a:endParaRPr lang="en-US" dirty="0"/>
        </a:p>
      </dgm:t>
    </dgm:pt>
    <dgm:pt modelId="{29FD73E3-90DF-46E7-BC5C-0EEA89BCE8F3}" type="parTrans" cxnId="{6706F278-5EB8-465C-8E04-6E285ABE7C39}">
      <dgm:prSet/>
      <dgm:spPr/>
      <dgm:t>
        <a:bodyPr/>
        <a:lstStyle/>
        <a:p>
          <a:endParaRPr lang="en-US"/>
        </a:p>
      </dgm:t>
    </dgm:pt>
    <dgm:pt modelId="{E38D1ADC-0EFA-4FF8-955D-CAB2654BB5AB}" type="sibTrans" cxnId="{6706F278-5EB8-465C-8E04-6E285ABE7C39}">
      <dgm:prSet/>
      <dgm:spPr/>
      <dgm:t>
        <a:bodyPr/>
        <a:lstStyle/>
        <a:p>
          <a:endParaRPr lang="en-US"/>
        </a:p>
      </dgm:t>
    </dgm:pt>
    <dgm:pt modelId="{A337514E-F620-4D49-A4CF-A5A978494EF8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noProof="0" dirty="0"/>
            <a:t>Étude de faisabilité</a:t>
          </a:r>
        </a:p>
      </dgm:t>
    </dgm:pt>
    <dgm:pt modelId="{FE82E917-033A-4F79-947B-B2F04A1921BB}" type="parTrans" cxnId="{C9D9216A-BA77-4334-AA97-BF989E2A58E1}">
      <dgm:prSet/>
      <dgm:spPr/>
      <dgm:t>
        <a:bodyPr/>
        <a:lstStyle/>
        <a:p>
          <a:endParaRPr lang="en-US"/>
        </a:p>
      </dgm:t>
    </dgm:pt>
    <dgm:pt modelId="{620392BF-02A8-43B1-9B83-E43B9EE33561}" type="sibTrans" cxnId="{C9D9216A-BA77-4334-AA97-BF989E2A58E1}">
      <dgm:prSet/>
      <dgm:spPr/>
      <dgm:t>
        <a:bodyPr/>
        <a:lstStyle/>
        <a:p>
          <a:endParaRPr lang="en-US"/>
        </a:p>
      </dgm:t>
    </dgm:pt>
    <dgm:pt modelId="{AC23B4C4-4ED5-4040-ACD6-5D057A5405E4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Questions - Réponses</a:t>
          </a:r>
          <a:endParaRPr lang="en-US"/>
        </a:p>
      </dgm:t>
    </dgm:pt>
    <dgm:pt modelId="{72695828-79A3-43B3-94B3-B3A0E78FA660}" type="parTrans" cxnId="{0BA34AA3-C49E-4678-AEFC-2EA6020C0CA8}">
      <dgm:prSet/>
      <dgm:spPr/>
      <dgm:t>
        <a:bodyPr/>
        <a:lstStyle/>
        <a:p>
          <a:endParaRPr lang="en-US"/>
        </a:p>
      </dgm:t>
    </dgm:pt>
    <dgm:pt modelId="{346F102E-ACF6-4E3D-BC4B-4821253022C9}" type="sibTrans" cxnId="{0BA34AA3-C49E-4678-AEFC-2EA6020C0CA8}">
      <dgm:prSet/>
      <dgm:spPr/>
      <dgm:t>
        <a:bodyPr/>
        <a:lstStyle/>
        <a:p>
          <a:endParaRPr lang="en-US"/>
        </a:p>
      </dgm:t>
    </dgm:pt>
    <dgm:pt modelId="{D21DAD25-BE76-DB4F-802C-64AD8725D180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noProof="0" dirty="0"/>
            <a:t>Prétraitement des données</a:t>
          </a:r>
        </a:p>
      </dgm:t>
    </dgm:pt>
    <dgm:pt modelId="{68EC1BE6-8BD1-584A-83AE-34D412205B2E}" type="parTrans" cxnId="{5EB85A6C-99AF-DA42-A43E-C69FEFB3C787}">
      <dgm:prSet/>
      <dgm:spPr/>
      <dgm:t>
        <a:bodyPr/>
        <a:lstStyle/>
        <a:p>
          <a:endParaRPr lang="en-US"/>
        </a:p>
      </dgm:t>
    </dgm:pt>
    <dgm:pt modelId="{DFC4FB1E-DB48-604F-9F99-1159907C34B6}" type="sibTrans" cxnId="{5EB85A6C-99AF-DA42-A43E-C69FEFB3C787}">
      <dgm:prSet/>
      <dgm:spPr/>
      <dgm:t>
        <a:bodyPr/>
        <a:lstStyle/>
        <a:p>
          <a:endParaRPr lang="en-US"/>
        </a:p>
      </dgm:t>
    </dgm:pt>
    <dgm:pt modelId="{4C3098D2-B188-4FEB-BECA-90E2684955E0}" type="pres">
      <dgm:prSet presAssocID="{67CD1924-80FA-4EB9-B7F9-9D1D400F336C}" presName="root" presStyleCnt="0">
        <dgm:presLayoutVars>
          <dgm:dir/>
          <dgm:resizeHandles val="exact"/>
        </dgm:presLayoutVars>
      </dgm:prSet>
      <dgm:spPr/>
    </dgm:pt>
    <dgm:pt modelId="{A6B4B1B2-E4B7-426A-8B3F-D0114BF53E2C}" type="pres">
      <dgm:prSet presAssocID="{D28D67D4-24C2-4427-9DA9-A3AEEE40571A}" presName="compNode" presStyleCnt="0"/>
      <dgm:spPr/>
    </dgm:pt>
    <dgm:pt modelId="{4D7C9F47-2F00-4DF6-8CDC-D87C668C2124}" type="pres">
      <dgm:prSet presAssocID="{D28D67D4-24C2-4427-9DA9-A3AEEE40571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92C0742-BE9E-47CF-ABFF-BE18CA9A6EEA}" type="pres">
      <dgm:prSet presAssocID="{D28D67D4-24C2-4427-9DA9-A3AEEE40571A}" presName="spaceRect" presStyleCnt="0"/>
      <dgm:spPr/>
    </dgm:pt>
    <dgm:pt modelId="{90826A96-594A-4B3D-84B4-787A2253C7B3}" type="pres">
      <dgm:prSet presAssocID="{D28D67D4-24C2-4427-9DA9-A3AEEE40571A}" presName="textRect" presStyleLbl="revTx" presStyleIdx="0" presStyleCnt="5">
        <dgm:presLayoutVars>
          <dgm:chMax val="1"/>
          <dgm:chPref val="1"/>
        </dgm:presLayoutVars>
      </dgm:prSet>
      <dgm:spPr/>
    </dgm:pt>
    <dgm:pt modelId="{B67ADE9E-2486-4DE9-952B-36B4D4D5A80D}" type="pres">
      <dgm:prSet presAssocID="{51FE6038-5D2D-48A2-9EC9-9BC309AECDA4}" presName="sibTrans" presStyleCnt="0"/>
      <dgm:spPr/>
    </dgm:pt>
    <dgm:pt modelId="{EB097A9F-4C19-6D44-9416-3984DEFA8B2D}" type="pres">
      <dgm:prSet presAssocID="{D21DAD25-BE76-DB4F-802C-64AD8725D180}" presName="compNode" presStyleCnt="0"/>
      <dgm:spPr/>
    </dgm:pt>
    <dgm:pt modelId="{25407064-695E-B547-9AFE-2B69747C1900}" type="pres">
      <dgm:prSet presAssocID="{D21DAD25-BE76-DB4F-802C-64AD8725D18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62FF8697-080B-7E42-AC53-539CAFAE5824}" type="pres">
      <dgm:prSet presAssocID="{D21DAD25-BE76-DB4F-802C-64AD8725D180}" presName="spaceRect" presStyleCnt="0"/>
      <dgm:spPr/>
    </dgm:pt>
    <dgm:pt modelId="{CCF0D7B2-D44C-8345-AD01-EF767F3D7D04}" type="pres">
      <dgm:prSet presAssocID="{D21DAD25-BE76-DB4F-802C-64AD8725D180}" presName="textRect" presStyleLbl="revTx" presStyleIdx="1" presStyleCnt="5">
        <dgm:presLayoutVars>
          <dgm:chMax val="1"/>
          <dgm:chPref val="1"/>
        </dgm:presLayoutVars>
      </dgm:prSet>
      <dgm:spPr/>
    </dgm:pt>
    <dgm:pt modelId="{C1A393B4-AD57-7B41-8B5A-8B296553E0F1}" type="pres">
      <dgm:prSet presAssocID="{DFC4FB1E-DB48-604F-9F99-1159907C34B6}" presName="sibTrans" presStyleCnt="0"/>
      <dgm:spPr/>
    </dgm:pt>
    <dgm:pt modelId="{AB72F7F2-7989-455E-A721-A3244D36D496}" type="pres">
      <dgm:prSet presAssocID="{66F01CD2-3250-4D6D-AFBC-5A991591EDF2}" presName="compNode" presStyleCnt="0"/>
      <dgm:spPr/>
    </dgm:pt>
    <dgm:pt modelId="{72B11CC4-2198-4B48-BB84-AAD2C7A0C745}" type="pres">
      <dgm:prSet presAssocID="{66F01CD2-3250-4D6D-AFBC-5A991591EDF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5A2D853-5286-4BFC-AC02-D3B998B54A32}" type="pres">
      <dgm:prSet presAssocID="{66F01CD2-3250-4D6D-AFBC-5A991591EDF2}" presName="spaceRect" presStyleCnt="0"/>
      <dgm:spPr/>
    </dgm:pt>
    <dgm:pt modelId="{35DDEB99-BA2C-4DDE-8EDA-8BB0041525C4}" type="pres">
      <dgm:prSet presAssocID="{66F01CD2-3250-4D6D-AFBC-5A991591EDF2}" presName="textRect" presStyleLbl="revTx" presStyleIdx="2" presStyleCnt="5">
        <dgm:presLayoutVars>
          <dgm:chMax val="1"/>
          <dgm:chPref val="1"/>
        </dgm:presLayoutVars>
      </dgm:prSet>
      <dgm:spPr/>
    </dgm:pt>
    <dgm:pt modelId="{E2CCBE7C-42F6-46CD-838D-36ABFBBBB748}" type="pres">
      <dgm:prSet presAssocID="{E38D1ADC-0EFA-4FF8-955D-CAB2654BB5AB}" presName="sibTrans" presStyleCnt="0"/>
      <dgm:spPr/>
    </dgm:pt>
    <dgm:pt modelId="{0201159A-2FF3-4FAB-B8E9-C62DF900487A}" type="pres">
      <dgm:prSet presAssocID="{A337514E-F620-4D49-A4CF-A5A978494EF8}" presName="compNode" presStyleCnt="0"/>
      <dgm:spPr/>
    </dgm:pt>
    <dgm:pt modelId="{C7BA6CE6-7D9B-49E8-AA88-E86484281ECC}" type="pres">
      <dgm:prSet presAssocID="{A337514E-F620-4D49-A4CF-A5A978494EF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g"/>
        </a:ext>
      </dgm:extLst>
    </dgm:pt>
    <dgm:pt modelId="{B3CE7715-DC51-4982-962C-78E35F478E54}" type="pres">
      <dgm:prSet presAssocID="{A337514E-F620-4D49-A4CF-A5A978494EF8}" presName="spaceRect" presStyleCnt="0"/>
      <dgm:spPr/>
    </dgm:pt>
    <dgm:pt modelId="{28E00F04-7A61-4AA0-BF00-5FF366D62681}" type="pres">
      <dgm:prSet presAssocID="{A337514E-F620-4D49-A4CF-A5A978494EF8}" presName="textRect" presStyleLbl="revTx" presStyleIdx="3" presStyleCnt="5">
        <dgm:presLayoutVars>
          <dgm:chMax val="1"/>
          <dgm:chPref val="1"/>
        </dgm:presLayoutVars>
      </dgm:prSet>
      <dgm:spPr/>
    </dgm:pt>
    <dgm:pt modelId="{EA36CAFA-21F2-4C11-BCE6-744D479900DF}" type="pres">
      <dgm:prSet presAssocID="{620392BF-02A8-43B1-9B83-E43B9EE33561}" presName="sibTrans" presStyleCnt="0"/>
      <dgm:spPr/>
    </dgm:pt>
    <dgm:pt modelId="{B0146CB0-CA14-43D6-8703-E6AEB9423FE3}" type="pres">
      <dgm:prSet presAssocID="{AC23B4C4-4ED5-4040-ACD6-5D057A5405E4}" presName="compNode" presStyleCnt="0"/>
      <dgm:spPr/>
    </dgm:pt>
    <dgm:pt modelId="{59814F26-C5C1-4EBA-B830-BBCE9247771F}" type="pres">
      <dgm:prSet presAssocID="{AC23B4C4-4ED5-4040-ACD6-5D057A5405E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21544E5F-C1C4-47D9-B32F-3A6F037F32FF}" type="pres">
      <dgm:prSet presAssocID="{AC23B4C4-4ED5-4040-ACD6-5D057A5405E4}" presName="spaceRect" presStyleCnt="0"/>
      <dgm:spPr/>
    </dgm:pt>
    <dgm:pt modelId="{8C494FE7-C194-4DBB-860C-A655DC7B3C92}" type="pres">
      <dgm:prSet presAssocID="{AC23B4C4-4ED5-4040-ACD6-5D057A5405E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07E74700-CD05-1B4E-A1DA-D165E0187E90}" type="presOf" srcId="{A337514E-F620-4D49-A4CF-A5A978494EF8}" destId="{28E00F04-7A61-4AA0-BF00-5FF366D62681}" srcOrd="0" destOrd="0" presId="urn:microsoft.com/office/officeart/2018/2/layout/IconLabelList"/>
    <dgm:cxn modelId="{BE4BE225-B4BB-BC43-8FBF-202A015A1635}" type="presOf" srcId="{D28D67D4-24C2-4427-9DA9-A3AEEE40571A}" destId="{90826A96-594A-4B3D-84B4-787A2253C7B3}" srcOrd="0" destOrd="0" presId="urn:microsoft.com/office/officeart/2018/2/layout/IconLabelList"/>
    <dgm:cxn modelId="{C9D9216A-BA77-4334-AA97-BF989E2A58E1}" srcId="{67CD1924-80FA-4EB9-B7F9-9D1D400F336C}" destId="{A337514E-F620-4D49-A4CF-A5A978494EF8}" srcOrd="3" destOrd="0" parTransId="{FE82E917-033A-4F79-947B-B2F04A1921BB}" sibTransId="{620392BF-02A8-43B1-9B83-E43B9EE33561}"/>
    <dgm:cxn modelId="{5EB85A6C-99AF-DA42-A43E-C69FEFB3C787}" srcId="{67CD1924-80FA-4EB9-B7F9-9D1D400F336C}" destId="{D21DAD25-BE76-DB4F-802C-64AD8725D180}" srcOrd="1" destOrd="0" parTransId="{68EC1BE6-8BD1-584A-83AE-34D412205B2E}" sibTransId="{DFC4FB1E-DB48-604F-9F99-1159907C34B6}"/>
    <dgm:cxn modelId="{E7331176-73DF-AF4A-A5D0-DDA98D6169BC}" type="presOf" srcId="{AC23B4C4-4ED5-4040-ACD6-5D057A5405E4}" destId="{8C494FE7-C194-4DBB-860C-A655DC7B3C92}" srcOrd="0" destOrd="0" presId="urn:microsoft.com/office/officeart/2018/2/layout/IconLabelList"/>
    <dgm:cxn modelId="{6706F278-5EB8-465C-8E04-6E285ABE7C39}" srcId="{67CD1924-80FA-4EB9-B7F9-9D1D400F336C}" destId="{66F01CD2-3250-4D6D-AFBC-5A991591EDF2}" srcOrd="2" destOrd="0" parTransId="{29FD73E3-90DF-46E7-BC5C-0EEA89BCE8F3}" sibTransId="{E38D1ADC-0EFA-4FF8-955D-CAB2654BB5AB}"/>
    <dgm:cxn modelId="{193CB083-0DCD-3D4D-9D67-1D8C3B593D3F}" type="presOf" srcId="{67CD1924-80FA-4EB9-B7F9-9D1D400F336C}" destId="{4C3098D2-B188-4FEB-BECA-90E2684955E0}" srcOrd="0" destOrd="0" presId="urn:microsoft.com/office/officeart/2018/2/layout/IconLabelList"/>
    <dgm:cxn modelId="{A31C0EA0-F9B5-494F-B958-D775DE1B817C}" srcId="{67CD1924-80FA-4EB9-B7F9-9D1D400F336C}" destId="{D28D67D4-24C2-4427-9DA9-A3AEEE40571A}" srcOrd="0" destOrd="0" parTransId="{18D0EF1E-6398-43D4-B746-EA8C3FA12B7F}" sibTransId="{51FE6038-5D2D-48A2-9EC9-9BC309AECDA4}"/>
    <dgm:cxn modelId="{0BA34AA3-C49E-4678-AEFC-2EA6020C0CA8}" srcId="{67CD1924-80FA-4EB9-B7F9-9D1D400F336C}" destId="{AC23B4C4-4ED5-4040-ACD6-5D057A5405E4}" srcOrd="4" destOrd="0" parTransId="{72695828-79A3-43B3-94B3-B3A0E78FA660}" sibTransId="{346F102E-ACF6-4E3D-BC4B-4821253022C9}"/>
    <dgm:cxn modelId="{7EDFF8B5-1C53-9044-BD98-D050A97EA331}" type="presOf" srcId="{66F01CD2-3250-4D6D-AFBC-5A991591EDF2}" destId="{35DDEB99-BA2C-4DDE-8EDA-8BB0041525C4}" srcOrd="0" destOrd="0" presId="urn:microsoft.com/office/officeart/2018/2/layout/IconLabelList"/>
    <dgm:cxn modelId="{8E2F65FB-1F90-7345-A698-AFE7BD60539D}" type="presOf" srcId="{D21DAD25-BE76-DB4F-802C-64AD8725D180}" destId="{CCF0D7B2-D44C-8345-AD01-EF767F3D7D04}" srcOrd="0" destOrd="0" presId="urn:microsoft.com/office/officeart/2018/2/layout/IconLabelList"/>
    <dgm:cxn modelId="{8F3FE104-2D14-D242-86D2-FFACB91F53A0}" type="presParOf" srcId="{4C3098D2-B188-4FEB-BECA-90E2684955E0}" destId="{A6B4B1B2-E4B7-426A-8B3F-D0114BF53E2C}" srcOrd="0" destOrd="0" presId="urn:microsoft.com/office/officeart/2018/2/layout/IconLabelList"/>
    <dgm:cxn modelId="{4F285D17-0E1E-464E-9DE4-B944AA1C3355}" type="presParOf" srcId="{A6B4B1B2-E4B7-426A-8B3F-D0114BF53E2C}" destId="{4D7C9F47-2F00-4DF6-8CDC-D87C668C2124}" srcOrd="0" destOrd="0" presId="urn:microsoft.com/office/officeart/2018/2/layout/IconLabelList"/>
    <dgm:cxn modelId="{5910B20C-9649-0B41-9519-99DB7F99A932}" type="presParOf" srcId="{A6B4B1B2-E4B7-426A-8B3F-D0114BF53E2C}" destId="{692C0742-BE9E-47CF-ABFF-BE18CA9A6EEA}" srcOrd="1" destOrd="0" presId="urn:microsoft.com/office/officeart/2018/2/layout/IconLabelList"/>
    <dgm:cxn modelId="{EE5D65B5-6093-CF44-A026-A7932C5F5952}" type="presParOf" srcId="{A6B4B1B2-E4B7-426A-8B3F-D0114BF53E2C}" destId="{90826A96-594A-4B3D-84B4-787A2253C7B3}" srcOrd="2" destOrd="0" presId="urn:microsoft.com/office/officeart/2018/2/layout/IconLabelList"/>
    <dgm:cxn modelId="{12FA9343-D8A9-B443-AC08-C583B54D2B5A}" type="presParOf" srcId="{4C3098D2-B188-4FEB-BECA-90E2684955E0}" destId="{B67ADE9E-2486-4DE9-952B-36B4D4D5A80D}" srcOrd="1" destOrd="0" presId="urn:microsoft.com/office/officeart/2018/2/layout/IconLabelList"/>
    <dgm:cxn modelId="{427DB49A-D353-3540-9D01-95A1F4862F3A}" type="presParOf" srcId="{4C3098D2-B188-4FEB-BECA-90E2684955E0}" destId="{EB097A9F-4C19-6D44-9416-3984DEFA8B2D}" srcOrd="2" destOrd="0" presId="urn:microsoft.com/office/officeart/2018/2/layout/IconLabelList"/>
    <dgm:cxn modelId="{DA0C1348-5721-6246-9C77-B91750DD6122}" type="presParOf" srcId="{EB097A9F-4C19-6D44-9416-3984DEFA8B2D}" destId="{25407064-695E-B547-9AFE-2B69747C1900}" srcOrd="0" destOrd="0" presId="urn:microsoft.com/office/officeart/2018/2/layout/IconLabelList"/>
    <dgm:cxn modelId="{9F024E16-1382-234D-9169-F6879C970741}" type="presParOf" srcId="{EB097A9F-4C19-6D44-9416-3984DEFA8B2D}" destId="{62FF8697-080B-7E42-AC53-539CAFAE5824}" srcOrd="1" destOrd="0" presId="urn:microsoft.com/office/officeart/2018/2/layout/IconLabelList"/>
    <dgm:cxn modelId="{1CC72753-889F-EA42-85D6-C2C1D64A12A4}" type="presParOf" srcId="{EB097A9F-4C19-6D44-9416-3984DEFA8B2D}" destId="{CCF0D7B2-D44C-8345-AD01-EF767F3D7D04}" srcOrd="2" destOrd="0" presId="urn:microsoft.com/office/officeart/2018/2/layout/IconLabelList"/>
    <dgm:cxn modelId="{776CD801-F1B6-9C45-BCB4-5CDD5C62CD31}" type="presParOf" srcId="{4C3098D2-B188-4FEB-BECA-90E2684955E0}" destId="{C1A393B4-AD57-7B41-8B5A-8B296553E0F1}" srcOrd="3" destOrd="0" presId="urn:microsoft.com/office/officeart/2018/2/layout/IconLabelList"/>
    <dgm:cxn modelId="{28B2BE2D-681A-E744-B899-085132B874FF}" type="presParOf" srcId="{4C3098D2-B188-4FEB-BECA-90E2684955E0}" destId="{AB72F7F2-7989-455E-A721-A3244D36D496}" srcOrd="4" destOrd="0" presId="urn:microsoft.com/office/officeart/2018/2/layout/IconLabelList"/>
    <dgm:cxn modelId="{6C66267D-12C3-804D-BF3F-5FE8D29DF654}" type="presParOf" srcId="{AB72F7F2-7989-455E-A721-A3244D36D496}" destId="{72B11CC4-2198-4B48-BB84-AAD2C7A0C745}" srcOrd="0" destOrd="0" presId="urn:microsoft.com/office/officeart/2018/2/layout/IconLabelList"/>
    <dgm:cxn modelId="{ABDF7084-8C4A-7F4D-9E59-4ABA460AF818}" type="presParOf" srcId="{AB72F7F2-7989-455E-A721-A3244D36D496}" destId="{85A2D853-5286-4BFC-AC02-D3B998B54A32}" srcOrd="1" destOrd="0" presId="urn:microsoft.com/office/officeart/2018/2/layout/IconLabelList"/>
    <dgm:cxn modelId="{CA2B3BFF-EB91-7346-90D1-3DDF5CE915E9}" type="presParOf" srcId="{AB72F7F2-7989-455E-A721-A3244D36D496}" destId="{35DDEB99-BA2C-4DDE-8EDA-8BB0041525C4}" srcOrd="2" destOrd="0" presId="urn:microsoft.com/office/officeart/2018/2/layout/IconLabelList"/>
    <dgm:cxn modelId="{4A46ACBE-95AE-3245-B964-2BE4F07E5E11}" type="presParOf" srcId="{4C3098D2-B188-4FEB-BECA-90E2684955E0}" destId="{E2CCBE7C-42F6-46CD-838D-36ABFBBBB748}" srcOrd="5" destOrd="0" presId="urn:microsoft.com/office/officeart/2018/2/layout/IconLabelList"/>
    <dgm:cxn modelId="{D2F0EE71-8BE6-4247-8C29-40BAB7CE81AB}" type="presParOf" srcId="{4C3098D2-B188-4FEB-BECA-90E2684955E0}" destId="{0201159A-2FF3-4FAB-B8E9-C62DF900487A}" srcOrd="6" destOrd="0" presId="urn:microsoft.com/office/officeart/2018/2/layout/IconLabelList"/>
    <dgm:cxn modelId="{8007B175-F986-EA44-B127-72EBF35D826D}" type="presParOf" srcId="{0201159A-2FF3-4FAB-B8E9-C62DF900487A}" destId="{C7BA6CE6-7D9B-49E8-AA88-E86484281ECC}" srcOrd="0" destOrd="0" presId="urn:microsoft.com/office/officeart/2018/2/layout/IconLabelList"/>
    <dgm:cxn modelId="{BEFB2ED1-9818-FB4A-A073-FEF6A0283233}" type="presParOf" srcId="{0201159A-2FF3-4FAB-B8E9-C62DF900487A}" destId="{B3CE7715-DC51-4982-962C-78E35F478E54}" srcOrd="1" destOrd="0" presId="urn:microsoft.com/office/officeart/2018/2/layout/IconLabelList"/>
    <dgm:cxn modelId="{E8C0A5B7-DCF8-8A47-B593-B3A16B3FC12D}" type="presParOf" srcId="{0201159A-2FF3-4FAB-B8E9-C62DF900487A}" destId="{28E00F04-7A61-4AA0-BF00-5FF366D62681}" srcOrd="2" destOrd="0" presId="urn:microsoft.com/office/officeart/2018/2/layout/IconLabelList"/>
    <dgm:cxn modelId="{CE9F8AF4-6F6A-E44F-95AD-10DA66521066}" type="presParOf" srcId="{4C3098D2-B188-4FEB-BECA-90E2684955E0}" destId="{EA36CAFA-21F2-4C11-BCE6-744D479900DF}" srcOrd="7" destOrd="0" presId="urn:microsoft.com/office/officeart/2018/2/layout/IconLabelList"/>
    <dgm:cxn modelId="{05E65425-B011-CD43-9434-11F3554925EF}" type="presParOf" srcId="{4C3098D2-B188-4FEB-BECA-90E2684955E0}" destId="{B0146CB0-CA14-43D6-8703-E6AEB9423FE3}" srcOrd="8" destOrd="0" presId="urn:microsoft.com/office/officeart/2018/2/layout/IconLabelList"/>
    <dgm:cxn modelId="{4A161C96-872A-E146-A11D-5AE80DB24EF7}" type="presParOf" srcId="{B0146CB0-CA14-43D6-8703-E6AEB9423FE3}" destId="{59814F26-C5C1-4EBA-B830-BBCE9247771F}" srcOrd="0" destOrd="0" presId="urn:microsoft.com/office/officeart/2018/2/layout/IconLabelList"/>
    <dgm:cxn modelId="{DE3AE197-4465-7340-91CE-722CE54AD131}" type="presParOf" srcId="{B0146CB0-CA14-43D6-8703-E6AEB9423FE3}" destId="{21544E5F-C1C4-47D9-B32F-3A6F037F32FF}" srcOrd="1" destOrd="0" presId="urn:microsoft.com/office/officeart/2018/2/layout/IconLabelList"/>
    <dgm:cxn modelId="{91424568-95DE-4E49-A115-CADFA733FA51}" type="presParOf" srcId="{B0146CB0-CA14-43D6-8703-E6AEB9423FE3}" destId="{8C494FE7-C194-4DBB-860C-A655DC7B3C9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CD1924-80FA-4EB9-B7F9-9D1D400F336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6F01CD2-3250-4D6D-AFBC-5A991591ED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Obtention des points-</a:t>
          </a:r>
          <a:r>
            <a:rPr lang="en-US" dirty="0" err="1"/>
            <a:t>clés</a:t>
          </a:r>
          <a:r>
            <a:rPr lang="en-US" dirty="0"/>
            <a:t> et </a:t>
          </a:r>
          <a:r>
            <a:rPr lang="en-US" dirty="0" err="1"/>
            <a:t>descripteurs</a:t>
          </a:r>
          <a:endParaRPr lang="en-US" dirty="0"/>
        </a:p>
      </dgm:t>
    </dgm:pt>
    <dgm:pt modelId="{29FD73E3-90DF-46E7-BC5C-0EEA89BCE8F3}" type="parTrans" cxnId="{6706F278-5EB8-465C-8E04-6E285ABE7C39}">
      <dgm:prSet/>
      <dgm:spPr/>
      <dgm:t>
        <a:bodyPr/>
        <a:lstStyle/>
        <a:p>
          <a:endParaRPr lang="en-US"/>
        </a:p>
      </dgm:t>
    </dgm:pt>
    <dgm:pt modelId="{E38D1ADC-0EFA-4FF8-955D-CAB2654BB5AB}" type="sibTrans" cxnId="{6706F278-5EB8-465C-8E04-6E285ABE7C39}">
      <dgm:prSet/>
      <dgm:spPr/>
      <dgm:t>
        <a:bodyPr/>
        <a:lstStyle/>
        <a:p>
          <a:endParaRPr lang="en-US"/>
        </a:p>
      </dgm:t>
    </dgm:pt>
    <dgm:pt modelId="{AC23B4C4-4ED5-4040-ACD6-5D057A5405E4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Tests de prédiction</a:t>
          </a:r>
        </a:p>
      </dgm:t>
    </dgm:pt>
    <dgm:pt modelId="{72695828-79A3-43B3-94B3-B3A0E78FA660}" type="parTrans" cxnId="{0BA34AA3-C49E-4678-AEFC-2EA6020C0CA8}">
      <dgm:prSet/>
      <dgm:spPr/>
      <dgm:t>
        <a:bodyPr/>
        <a:lstStyle/>
        <a:p>
          <a:endParaRPr lang="en-US"/>
        </a:p>
      </dgm:t>
    </dgm:pt>
    <dgm:pt modelId="{346F102E-ACF6-4E3D-BC4B-4821253022C9}" type="sibTrans" cxnId="{0BA34AA3-C49E-4678-AEFC-2EA6020C0CA8}">
      <dgm:prSet/>
      <dgm:spPr/>
      <dgm:t>
        <a:bodyPr/>
        <a:lstStyle/>
        <a:p>
          <a:endParaRPr lang="en-US"/>
        </a:p>
      </dgm:t>
    </dgm:pt>
    <dgm:pt modelId="{80084EED-252A-064A-ACCE-D65137E5C6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Création</a:t>
          </a:r>
          <a:r>
            <a:rPr lang="en-US" dirty="0"/>
            <a:t> du </a:t>
          </a:r>
          <a:r>
            <a:rPr lang="en-US" dirty="0" err="1"/>
            <a:t>dictionnaire</a:t>
          </a:r>
          <a:r>
            <a:rPr lang="en-US" dirty="0"/>
            <a:t> de mots </a:t>
          </a:r>
          <a:r>
            <a:rPr lang="en-US" dirty="0" err="1"/>
            <a:t>visuels</a:t>
          </a:r>
          <a:endParaRPr lang="en-US" dirty="0"/>
        </a:p>
      </dgm:t>
    </dgm:pt>
    <dgm:pt modelId="{14219FBE-7144-AD42-BDA7-B8CA03D9DA9A}" type="sibTrans" cxnId="{4ED77C8E-BDA6-F94C-9346-F5C761049AF3}">
      <dgm:prSet/>
      <dgm:spPr/>
      <dgm:t>
        <a:bodyPr/>
        <a:lstStyle/>
        <a:p>
          <a:endParaRPr lang="en-US"/>
        </a:p>
      </dgm:t>
    </dgm:pt>
    <dgm:pt modelId="{F2AF39B2-E091-9F48-B177-5E923BB43493}" type="parTrans" cxnId="{4ED77C8E-BDA6-F94C-9346-F5C761049AF3}">
      <dgm:prSet/>
      <dgm:spPr/>
      <dgm:t>
        <a:bodyPr/>
        <a:lstStyle/>
        <a:p>
          <a:endParaRPr lang="en-US"/>
        </a:p>
      </dgm:t>
    </dgm:pt>
    <dgm:pt modelId="{ED24F485-5D70-5447-BF31-6678FD0A7C3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Création</a:t>
          </a:r>
          <a:r>
            <a:rPr lang="en-US" dirty="0"/>
            <a:t> des </a:t>
          </a:r>
          <a:r>
            <a:rPr lang="en-US" dirty="0" err="1"/>
            <a:t>histogrammes</a:t>
          </a:r>
          <a:r>
            <a:rPr lang="en-US" dirty="0"/>
            <a:t> BOVW</a:t>
          </a:r>
        </a:p>
      </dgm:t>
    </dgm:pt>
    <dgm:pt modelId="{439DC519-4D33-F448-933F-3F5E66E1AD3C}" type="parTrans" cxnId="{C045398B-A557-4841-A88E-05F4B9AA20B8}">
      <dgm:prSet/>
      <dgm:spPr/>
      <dgm:t>
        <a:bodyPr/>
        <a:lstStyle/>
        <a:p>
          <a:endParaRPr lang="en-US"/>
        </a:p>
      </dgm:t>
    </dgm:pt>
    <dgm:pt modelId="{CC92B1E5-03D1-474C-8880-92DF7260F57F}" type="sibTrans" cxnId="{C045398B-A557-4841-A88E-05F4B9AA20B8}">
      <dgm:prSet/>
      <dgm:spPr/>
      <dgm:t>
        <a:bodyPr/>
        <a:lstStyle/>
        <a:p>
          <a:endParaRPr lang="en-US"/>
        </a:p>
      </dgm:t>
    </dgm:pt>
    <dgm:pt modelId="{4C3098D2-B188-4FEB-BECA-90E2684955E0}" type="pres">
      <dgm:prSet presAssocID="{67CD1924-80FA-4EB9-B7F9-9D1D400F336C}" presName="root" presStyleCnt="0">
        <dgm:presLayoutVars>
          <dgm:dir/>
          <dgm:resizeHandles val="exact"/>
        </dgm:presLayoutVars>
      </dgm:prSet>
      <dgm:spPr/>
    </dgm:pt>
    <dgm:pt modelId="{AB72F7F2-7989-455E-A721-A3244D36D496}" type="pres">
      <dgm:prSet presAssocID="{66F01CD2-3250-4D6D-AFBC-5A991591EDF2}" presName="compNode" presStyleCnt="0"/>
      <dgm:spPr/>
    </dgm:pt>
    <dgm:pt modelId="{72B11CC4-2198-4B48-BB84-AAD2C7A0C745}" type="pres">
      <dgm:prSet presAssocID="{66F01CD2-3250-4D6D-AFBC-5A991591EDF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use And Effect"/>
        </a:ext>
      </dgm:extLst>
    </dgm:pt>
    <dgm:pt modelId="{85A2D853-5286-4BFC-AC02-D3B998B54A32}" type="pres">
      <dgm:prSet presAssocID="{66F01CD2-3250-4D6D-AFBC-5A991591EDF2}" presName="spaceRect" presStyleCnt="0"/>
      <dgm:spPr/>
    </dgm:pt>
    <dgm:pt modelId="{35DDEB99-BA2C-4DDE-8EDA-8BB0041525C4}" type="pres">
      <dgm:prSet presAssocID="{66F01CD2-3250-4D6D-AFBC-5A991591EDF2}" presName="textRect" presStyleLbl="revTx" presStyleIdx="0" presStyleCnt="4">
        <dgm:presLayoutVars>
          <dgm:chMax val="1"/>
          <dgm:chPref val="1"/>
        </dgm:presLayoutVars>
      </dgm:prSet>
      <dgm:spPr/>
    </dgm:pt>
    <dgm:pt modelId="{E2CCBE7C-42F6-46CD-838D-36ABFBBBB748}" type="pres">
      <dgm:prSet presAssocID="{E38D1ADC-0EFA-4FF8-955D-CAB2654BB5AB}" presName="sibTrans" presStyleCnt="0"/>
      <dgm:spPr/>
    </dgm:pt>
    <dgm:pt modelId="{7B98E28C-902A-B549-A8F1-1E95738DEF3D}" type="pres">
      <dgm:prSet presAssocID="{80084EED-252A-064A-ACCE-D65137E5C6DE}" presName="compNode" presStyleCnt="0"/>
      <dgm:spPr/>
    </dgm:pt>
    <dgm:pt modelId="{D521F453-4A73-2A4F-BB3E-AC647AB4A61B}" type="pres">
      <dgm:prSet presAssocID="{80084EED-252A-064A-ACCE-D65137E5C6D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olaroid Pictures"/>
        </a:ext>
      </dgm:extLst>
    </dgm:pt>
    <dgm:pt modelId="{9EFA837B-2678-BB42-85B8-980EE6F0C23F}" type="pres">
      <dgm:prSet presAssocID="{80084EED-252A-064A-ACCE-D65137E5C6DE}" presName="spaceRect" presStyleCnt="0"/>
      <dgm:spPr/>
    </dgm:pt>
    <dgm:pt modelId="{FD74549D-3BA9-7F47-8B9E-790EB2881712}" type="pres">
      <dgm:prSet presAssocID="{80084EED-252A-064A-ACCE-D65137E5C6DE}" presName="textRect" presStyleLbl="revTx" presStyleIdx="1" presStyleCnt="4">
        <dgm:presLayoutVars>
          <dgm:chMax val="1"/>
          <dgm:chPref val="1"/>
        </dgm:presLayoutVars>
      </dgm:prSet>
      <dgm:spPr/>
    </dgm:pt>
    <dgm:pt modelId="{FB589F8E-00FD-6B40-85D8-0AD10C2A39C0}" type="pres">
      <dgm:prSet presAssocID="{14219FBE-7144-AD42-BDA7-B8CA03D9DA9A}" presName="sibTrans" presStyleCnt="0"/>
      <dgm:spPr/>
    </dgm:pt>
    <dgm:pt modelId="{3EFAECEB-A1C6-C242-93AC-8B4BB3B3A173}" type="pres">
      <dgm:prSet presAssocID="{ED24F485-5D70-5447-BF31-6678FD0A7C31}" presName="compNode" presStyleCnt="0"/>
      <dgm:spPr/>
    </dgm:pt>
    <dgm:pt modelId="{844103DF-829C-A442-A2B4-C4CB9DA3B9E6}" type="pres">
      <dgm:prSet presAssocID="{ED24F485-5D70-5447-BF31-6678FD0A7C3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B923743-F53A-B04C-9D0D-7F0723C1D2C8}" type="pres">
      <dgm:prSet presAssocID="{ED24F485-5D70-5447-BF31-6678FD0A7C31}" presName="spaceRect" presStyleCnt="0"/>
      <dgm:spPr/>
    </dgm:pt>
    <dgm:pt modelId="{6D96B387-FCC2-D849-B6DE-E369BDCBEF0F}" type="pres">
      <dgm:prSet presAssocID="{ED24F485-5D70-5447-BF31-6678FD0A7C31}" presName="textRect" presStyleLbl="revTx" presStyleIdx="2" presStyleCnt="4">
        <dgm:presLayoutVars>
          <dgm:chMax val="1"/>
          <dgm:chPref val="1"/>
        </dgm:presLayoutVars>
      </dgm:prSet>
      <dgm:spPr/>
    </dgm:pt>
    <dgm:pt modelId="{E53FBD06-5D6A-374E-B1C1-61B3C349277E}" type="pres">
      <dgm:prSet presAssocID="{CC92B1E5-03D1-474C-8880-92DF7260F57F}" presName="sibTrans" presStyleCnt="0"/>
      <dgm:spPr/>
    </dgm:pt>
    <dgm:pt modelId="{B0146CB0-CA14-43D6-8703-E6AEB9423FE3}" type="pres">
      <dgm:prSet presAssocID="{AC23B4C4-4ED5-4040-ACD6-5D057A5405E4}" presName="compNode" presStyleCnt="0"/>
      <dgm:spPr/>
    </dgm:pt>
    <dgm:pt modelId="{59814F26-C5C1-4EBA-B830-BBCE9247771F}" type="pres">
      <dgm:prSet presAssocID="{AC23B4C4-4ED5-4040-ACD6-5D057A5405E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1544E5F-C1C4-47D9-B32F-3A6F037F32FF}" type="pres">
      <dgm:prSet presAssocID="{AC23B4C4-4ED5-4040-ACD6-5D057A5405E4}" presName="spaceRect" presStyleCnt="0"/>
      <dgm:spPr/>
    </dgm:pt>
    <dgm:pt modelId="{8C494FE7-C194-4DBB-860C-A655DC7B3C92}" type="pres">
      <dgm:prSet presAssocID="{AC23B4C4-4ED5-4040-ACD6-5D057A5405E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2AD3314-AC85-934A-84BE-2E517D34C2F6}" type="presOf" srcId="{66F01CD2-3250-4D6D-AFBC-5A991591EDF2}" destId="{35DDEB99-BA2C-4DDE-8EDA-8BB0041525C4}" srcOrd="0" destOrd="0" presId="urn:microsoft.com/office/officeart/2018/2/layout/IconLabelList"/>
    <dgm:cxn modelId="{0CDA1D22-3C3A-B345-8B3B-BC3059E9928C}" type="presOf" srcId="{ED24F485-5D70-5447-BF31-6678FD0A7C31}" destId="{6D96B387-FCC2-D849-B6DE-E369BDCBEF0F}" srcOrd="0" destOrd="0" presId="urn:microsoft.com/office/officeart/2018/2/layout/IconLabelList"/>
    <dgm:cxn modelId="{3202C330-756D-5D4E-81C7-6975572E0FDB}" type="presOf" srcId="{80084EED-252A-064A-ACCE-D65137E5C6DE}" destId="{FD74549D-3BA9-7F47-8B9E-790EB2881712}" srcOrd="0" destOrd="0" presId="urn:microsoft.com/office/officeart/2018/2/layout/IconLabelList"/>
    <dgm:cxn modelId="{E105AF4F-7AD1-8349-B8F8-C1101719EFAA}" type="presOf" srcId="{AC23B4C4-4ED5-4040-ACD6-5D057A5405E4}" destId="{8C494FE7-C194-4DBB-860C-A655DC7B3C92}" srcOrd="0" destOrd="0" presId="urn:microsoft.com/office/officeart/2018/2/layout/IconLabelList"/>
    <dgm:cxn modelId="{6706F278-5EB8-465C-8E04-6E285ABE7C39}" srcId="{67CD1924-80FA-4EB9-B7F9-9D1D400F336C}" destId="{66F01CD2-3250-4D6D-AFBC-5A991591EDF2}" srcOrd="0" destOrd="0" parTransId="{29FD73E3-90DF-46E7-BC5C-0EEA89BCE8F3}" sibTransId="{E38D1ADC-0EFA-4FF8-955D-CAB2654BB5AB}"/>
    <dgm:cxn modelId="{193CB083-0DCD-3D4D-9D67-1D8C3B593D3F}" type="presOf" srcId="{67CD1924-80FA-4EB9-B7F9-9D1D400F336C}" destId="{4C3098D2-B188-4FEB-BECA-90E2684955E0}" srcOrd="0" destOrd="0" presId="urn:microsoft.com/office/officeart/2018/2/layout/IconLabelList"/>
    <dgm:cxn modelId="{C045398B-A557-4841-A88E-05F4B9AA20B8}" srcId="{67CD1924-80FA-4EB9-B7F9-9D1D400F336C}" destId="{ED24F485-5D70-5447-BF31-6678FD0A7C31}" srcOrd="2" destOrd="0" parTransId="{439DC519-4D33-F448-933F-3F5E66E1AD3C}" sibTransId="{CC92B1E5-03D1-474C-8880-92DF7260F57F}"/>
    <dgm:cxn modelId="{4ED77C8E-BDA6-F94C-9346-F5C761049AF3}" srcId="{67CD1924-80FA-4EB9-B7F9-9D1D400F336C}" destId="{80084EED-252A-064A-ACCE-D65137E5C6DE}" srcOrd="1" destOrd="0" parTransId="{F2AF39B2-E091-9F48-B177-5E923BB43493}" sibTransId="{14219FBE-7144-AD42-BDA7-B8CA03D9DA9A}"/>
    <dgm:cxn modelId="{0BA34AA3-C49E-4678-AEFC-2EA6020C0CA8}" srcId="{67CD1924-80FA-4EB9-B7F9-9D1D400F336C}" destId="{AC23B4C4-4ED5-4040-ACD6-5D057A5405E4}" srcOrd="3" destOrd="0" parTransId="{72695828-79A3-43B3-94B3-B3A0E78FA660}" sibTransId="{346F102E-ACF6-4E3D-BC4B-4821253022C9}"/>
    <dgm:cxn modelId="{4C950C8C-2594-6346-81E4-4AC0FD7C000F}" type="presParOf" srcId="{4C3098D2-B188-4FEB-BECA-90E2684955E0}" destId="{AB72F7F2-7989-455E-A721-A3244D36D496}" srcOrd="0" destOrd="0" presId="urn:microsoft.com/office/officeart/2018/2/layout/IconLabelList"/>
    <dgm:cxn modelId="{5FCF4B09-1628-4D44-A62C-68540FBC7E84}" type="presParOf" srcId="{AB72F7F2-7989-455E-A721-A3244D36D496}" destId="{72B11CC4-2198-4B48-BB84-AAD2C7A0C745}" srcOrd="0" destOrd="0" presId="urn:microsoft.com/office/officeart/2018/2/layout/IconLabelList"/>
    <dgm:cxn modelId="{00162F5E-845F-0845-90A6-7880EFED2056}" type="presParOf" srcId="{AB72F7F2-7989-455E-A721-A3244D36D496}" destId="{85A2D853-5286-4BFC-AC02-D3B998B54A32}" srcOrd="1" destOrd="0" presId="urn:microsoft.com/office/officeart/2018/2/layout/IconLabelList"/>
    <dgm:cxn modelId="{2E59F90A-293B-F148-A779-39D89E1738E8}" type="presParOf" srcId="{AB72F7F2-7989-455E-A721-A3244D36D496}" destId="{35DDEB99-BA2C-4DDE-8EDA-8BB0041525C4}" srcOrd="2" destOrd="0" presId="urn:microsoft.com/office/officeart/2018/2/layout/IconLabelList"/>
    <dgm:cxn modelId="{F009E105-20D9-204A-A7DC-47D0C11FA55F}" type="presParOf" srcId="{4C3098D2-B188-4FEB-BECA-90E2684955E0}" destId="{E2CCBE7C-42F6-46CD-838D-36ABFBBBB748}" srcOrd="1" destOrd="0" presId="urn:microsoft.com/office/officeart/2018/2/layout/IconLabelList"/>
    <dgm:cxn modelId="{B94200CE-CBE0-E94C-81D8-271682AD0F6A}" type="presParOf" srcId="{4C3098D2-B188-4FEB-BECA-90E2684955E0}" destId="{7B98E28C-902A-B549-A8F1-1E95738DEF3D}" srcOrd="2" destOrd="0" presId="urn:microsoft.com/office/officeart/2018/2/layout/IconLabelList"/>
    <dgm:cxn modelId="{F573DD29-FB85-9546-86C8-18A656E06975}" type="presParOf" srcId="{7B98E28C-902A-B549-A8F1-1E95738DEF3D}" destId="{D521F453-4A73-2A4F-BB3E-AC647AB4A61B}" srcOrd="0" destOrd="0" presId="urn:microsoft.com/office/officeart/2018/2/layout/IconLabelList"/>
    <dgm:cxn modelId="{73BE6D24-E737-934C-A495-05B00353FE7E}" type="presParOf" srcId="{7B98E28C-902A-B549-A8F1-1E95738DEF3D}" destId="{9EFA837B-2678-BB42-85B8-980EE6F0C23F}" srcOrd="1" destOrd="0" presId="urn:microsoft.com/office/officeart/2018/2/layout/IconLabelList"/>
    <dgm:cxn modelId="{AEC9E3EE-5BA2-D343-A352-DB1B4DFB390D}" type="presParOf" srcId="{7B98E28C-902A-B549-A8F1-1E95738DEF3D}" destId="{FD74549D-3BA9-7F47-8B9E-790EB2881712}" srcOrd="2" destOrd="0" presId="urn:microsoft.com/office/officeart/2018/2/layout/IconLabelList"/>
    <dgm:cxn modelId="{C8E6B4C0-FE21-7B4D-AFFC-4133FC1BB39C}" type="presParOf" srcId="{4C3098D2-B188-4FEB-BECA-90E2684955E0}" destId="{FB589F8E-00FD-6B40-85D8-0AD10C2A39C0}" srcOrd="3" destOrd="0" presId="urn:microsoft.com/office/officeart/2018/2/layout/IconLabelList"/>
    <dgm:cxn modelId="{A4D8D36A-71E8-B548-B99A-77762DF86BB0}" type="presParOf" srcId="{4C3098D2-B188-4FEB-BECA-90E2684955E0}" destId="{3EFAECEB-A1C6-C242-93AC-8B4BB3B3A173}" srcOrd="4" destOrd="0" presId="urn:microsoft.com/office/officeart/2018/2/layout/IconLabelList"/>
    <dgm:cxn modelId="{1C4C747E-B433-5A4B-9793-49EB6BB1E020}" type="presParOf" srcId="{3EFAECEB-A1C6-C242-93AC-8B4BB3B3A173}" destId="{844103DF-829C-A442-A2B4-C4CB9DA3B9E6}" srcOrd="0" destOrd="0" presId="urn:microsoft.com/office/officeart/2018/2/layout/IconLabelList"/>
    <dgm:cxn modelId="{B223D7B2-FB3C-094D-B3E2-1C380935B21E}" type="presParOf" srcId="{3EFAECEB-A1C6-C242-93AC-8B4BB3B3A173}" destId="{BB923743-F53A-B04C-9D0D-7F0723C1D2C8}" srcOrd="1" destOrd="0" presId="urn:microsoft.com/office/officeart/2018/2/layout/IconLabelList"/>
    <dgm:cxn modelId="{2DEA3D13-3CB5-1645-B16E-5080F517A64B}" type="presParOf" srcId="{3EFAECEB-A1C6-C242-93AC-8B4BB3B3A173}" destId="{6D96B387-FCC2-D849-B6DE-E369BDCBEF0F}" srcOrd="2" destOrd="0" presId="urn:microsoft.com/office/officeart/2018/2/layout/IconLabelList"/>
    <dgm:cxn modelId="{5A9DD972-751A-1641-9C54-04D327310432}" type="presParOf" srcId="{4C3098D2-B188-4FEB-BECA-90E2684955E0}" destId="{E53FBD06-5D6A-374E-B1C1-61B3C349277E}" srcOrd="5" destOrd="0" presId="urn:microsoft.com/office/officeart/2018/2/layout/IconLabelList"/>
    <dgm:cxn modelId="{05098599-D73B-D64F-B3BF-D8E04DB40208}" type="presParOf" srcId="{4C3098D2-B188-4FEB-BECA-90E2684955E0}" destId="{B0146CB0-CA14-43D6-8703-E6AEB9423FE3}" srcOrd="6" destOrd="0" presId="urn:microsoft.com/office/officeart/2018/2/layout/IconLabelList"/>
    <dgm:cxn modelId="{8C06E18B-CB91-634A-9DE2-F816FAA5399B}" type="presParOf" srcId="{B0146CB0-CA14-43D6-8703-E6AEB9423FE3}" destId="{59814F26-C5C1-4EBA-B830-BBCE9247771F}" srcOrd="0" destOrd="0" presId="urn:microsoft.com/office/officeart/2018/2/layout/IconLabelList"/>
    <dgm:cxn modelId="{28B3983F-C753-4543-B258-16E5BD798323}" type="presParOf" srcId="{B0146CB0-CA14-43D6-8703-E6AEB9423FE3}" destId="{21544E5F-C1C4-47D9-B32F-3A6F037F32FF}" srcOrd="1" destOrd="0" presId="urn:microsoft.com/office/officeart/2018/2/layout/IconLabelList"/>
    <dgm:cxn modelId="{38FDC146-56FC-E047-8D1F-116BC03A58E4}" type="presParOf" srcId="{B0146CB0-CA14-43D6-8703-E6AEB9423FE3}" destId="{8C494FE7-C194-4DBB-860C-A655DC7B3C9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7CD1924-80FA-4EB9-B7F9-9D1D400F336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6F01CD2-3250-4D6D-AFBC-5A991591ED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Obtention des features</a:t>
          </a:r>
        </a:p>
      </dgm:t>
    </dgm:pt>
    <dgm:pt modelId="{29FD73E3-90DF-46E7-BC5C-0EEA89BCE8F3}" type="parTrans" cxnId="{6706F278-5EB8-465C-8E04-6E285ABE7C39}">
      <dgm:prSet/>
      <dgm:spPr/>
      <dgm:t>
        <a:bodyPr/>
        <a:lstStyle/>
        <a:p>
          <a:endParaRPr lang="en-US"/>
        </a:p>
      </dgm:t>
    </dgm:pt>
    <dgm:pt modelId="{E38D1ADC-0EFA-4FF8-955D-CAB2654BB5AB}" type="sibTrans" cxnId="{6706F278-5EB8-465C-8E04-6E285ABE7C39}">
      <dgm:prSet/>
      <dgm:spPr/>
      <dgm:t>
        <a:bodyPr/>
        <a:lstStyle/>
        <a:p>
          <a:endParaRPr lang="en-US"/>
        </a:p>
      </dgm:t>
    </dgm:pt>
    <dgm:pt modelId="{AC23B4C4-4ED5-4040-ACD6-5D057A5405E4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Tests de prédiction</a:t>
          </a:r>
        </a:p>
      </dgm:t>
    </dgm:pt>
    <dgm:pt modelId="{72695828-79A3-43B3-94B3-B3A0E78FA660}" type="parTrans" cxnId="{0BA34AA3-C49E-4678-AEFC-2EA6020C0CA8}">
      <dgm:prSet/>
      <dgm:spPr/>
      <dgm:t>
        <a:bodyPr/>
        <a:lstStyle/>
        <a:p>
          <a:endParaRPr lang="en-US"/>
        </a:p>
      </dgm:t>
    </dgm:pt>
    <dgm:pt modelId="{346F102E-ACF6-4E3D-BC4B-4821253022C9}" type="sibTrans" cxnId="{0BA34AA3-C49E-4678-AEFC-2EA6020C0CA8}">
      <dgm:prSet/>
      <dgm:spPr/>
      <dgm:t>
        <a:bodyPr/>
        <a:lstStyle/>
        <a:p>
          <a:endParaRPr lang="en-US"/>
        </a:p>
      </dgm:t>
    </dgm:pt>
    <dgm:pt modelId="{80084EED-252A-064A-ACCE-D65137E5C6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Clustering</a:t>
          </a:r>
        </a:p>
      </dgm:t>
    </dgm:pt>
    <dgm:pt modelId="{14219FBE-7144-AD42-BDA7-B8CA03D9DA9A}" type="sibTrans" cxnId="{4ED77C8E-BDA6-F94C-9346-F5C761049AF3}">
      <dgm:prSet/>
      <dgm:spPr/>
      <dgm:t>
        <a:bodyPr/>
        <a:lstStyle/>
        <a:p>
          <a:endParaRPr lang="en-US"/>
        </a:p>
      </dgm:t>
    </dgm:pt>
    <dgm:pt modelId="{F2AF39B2-E091-9F48-B177-5E923BB43493}" type="parTrans" cxnId="{4ED77C8E-BDA6-F94C-9346-F5C761049AF3}">
      <dgm:prSet/>
      <dgm:spPr/>
      <dgm:t>
        <a:bodyPr/>
        <a:lstStyle/>
        <a:p>
          <a:endParaRPr lang="en-US"/>
        </a:p>
      </dgm:t>
    </dgm:pt>
    <dgm:pt modelId="{4C3098D2-B188-4FEB-BECA-90E2684955E0}" type="pres">
      <dgm:prSet presAssocID="{67CD1924-80FA-4EB9-B7F9-9D1D400F336C}" presName="root" presStyleCnt="0">
        <dgm:presLayoutVars>
          <dgm:dir/>
          <dgm:resizeHandles val="exact"/>
        </dgm:presLayoutVars>
      </dgm:prSet>
      <dgm:spPr/>
    </dgm:pt>
    <dgm:pt modelId="{AB72F7F2-7989-455E-A721-A3244D36D496}" type="pres">
      <dgm:prSet presAssocID="{66F01CD2-3250-4D6D-AFBC-5A991591EDF2}" presName="compNode" presStyleCnt="0"/>
      <dgm:spPr/>
    </dgm:pt>
    <dgm:pt modelId="{72B11CC4-2198-4B48-BB84-AAD2C7A0C745}" type="pres">
      <dgm:prSet presAssocID="{66F01CD2-3250-4D6D-AFBC-5A991591EDF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use And Effect"/>
        </a:ext>
      </dgm:extLst>
    </dgm:pt>
    <dgm:pt modelId="{85A2D853-5286-4BFC-AC02-D3B998B54A32}" type="pres">
      <dgm:prSet presAssocID="{66F01CD2-3250-4D6D-AFBC-5A991591EDF2}" presName="spaceRect" presStyleCnt="0"/>
      <dgm:spPr/>
    </dgm:pt>
    <dgm:pt modelId="{35DDEB99-BA2C-4DDE-8EDA-8BB0041525C4}" type="pres">
      <dgm:prSet presAssocID="{66F01CD2-3250-4D6D-AFBC-5A991591EDF2}" presName="textRect" presStyleLbl="revTx" presStyleIdx="0" presStyleCnt="3">
        <dgm:presLayoutVars>
          <dgm:chMax val="1"/>
          <dgm:chPref val="1"/>
        </dgm:presLayoutVars>
      </dgm:prSet>
      <dgm:spPr/>
    </dgm:pt>
    <dgm:pt modelId="{E2CCBE7C-42F6-46CD-838D-36ABFBBBB748}" type="pres">
      <dgm:prSet presAssocID="{E38D1ADC-0EFA-4FF8-955D-CAB2654BB5AB}" presName="sibTrans" presStyleCnt="0"/>
      <dgm:spPr/>
    </dgm:pt>
    <dgm:pt modelId="{7B98E28C-902A-B549-A8F1-1E95738DEF3D}" type="pres">
      <dgm:prSet presAssocID="{80084EED-252A-064A-ACCE-D65137E5C6DE}" presName="compNode" presStyleCnt="0"/>
      <dgm:spPr/>
    </dgm:pt>
    <dgm:pt modelId="{D521F453-4A73-2A4F-BB3E-AC647AB4A61B}" type="pres">
      <dgm:prSet presAssocID="{80084EED-252A-064A-ACCE-D65137E5C6D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9EFA837B-2678-BB42-85B8-980EE6F0C23F}" type="pres">
      <dgm:prSet presAssocID="{80084EED-252A-064A-ACCE-D65137E5C6DE}" presName="spaceRect" presStyleCnt="0"/>
      <dgm:spPr/>
    </dgm:pt>
    <dgm:pt modelId="{FD74549D-3BA9-7F47-8B9E-790EB2881712}" type="pres">
      <dgm:prSet presAssocID="{80084EED-252A-064A-ACCE-D65137E5C6DE}" presName="textRect" presStyleLbl="revTx" presStyleIdx="1" presStyleCnt="3">
        <dgm:presLayoutVars>
          <dgm:chMax val="1"/>
          <dgm:chPref val="1"/>
        </dgm:presLayoutVars>
      </dgm:prSet>
      <dgm:spPr/>
    </dgm:pt>
    <dgm:pt modelId="{FB589F8E-00FD-6B40-85D8-0AD10C2A39C0}" type="pres">
      <dgm:prSet presAssocID="{14219FBE-7144-AD42-BDA7-B8CA03D9DA9A}" presName="sibTrans" presStyleCnt="0"/>
      <dgm:spPr/>
    </dgm:pt>
    <dgm:pt modelId="{B0146CB0-CA14-43D6-8703-E6AEB9423FE3}" type="pres">
      <dgm:prSet presAssocID="{AC23B4C4-4ED5-4040-ACD6-5D057A5405E4}" presName="compNode" presStyleCnt="0"/>
      <dgm:spPr/>
    </dgm:pt>
    <dgm:pt modelId="{59814F26-C5C1-4EBA-B830-BBCE9247771F}" type="pres">
      <dgm:prSet presAssocID="{AC23B4C4-4ED5-4040-ACD6-5D057A5405E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1544E5F-C1C4-47D9-B32F-3A6F037F32FF}" type="pres">
      <dgm:prSet presAssocID="{AC23B4C4-4ED5-4040-ACD6-5D057A5405E4}" presName="spaceRect" presStyleCnt="0"/>
      <dgm:spPr/>
    </dgm:pt>
    <dgm:pt modelId="{8C494FE7-C194-4DBB-860C-A655DC7B3C92}" type="pres">
      <dgm:prSet presAssocID="{AC23B4C4-4ED5-4040-ACD6-5D057A5405E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2AD3314-AC85-934A-84BE-2E517D34C2F6}" type="presOf" srcId="{66F01CD2-3250-4D6D-AFBC-5A991591EDF2}" destId="{35DDEB99-BA2C-4DDE-8EDA-8BB0041525C4}" srcOrd="0" destOrd="0" presId="urn:microsoft.com/office/officeart/2018/2/layout/IconLabelList"/>
    <dgm:cxn modelId="{3202C330-756D-5D4E-81C7-6975572E0FDB}" type="presOf" srcId="{80084EED-252A-064A-ACCE-D65137E5C6DE}" destId="{FD74549D-3BA9-7F47-8B9E-790EB2881712}" srcOrd="0" destOrd="0" presId="urn:microsoft.com/office/officeart/2018/2/layout/IconLabelList"/>
    <dgm:cxn modelId="{E105AF4F-7AD1-8349-B8F8-C1101719EFAA}" type="presOf" srcId="{AC23B4C4-4ED5-4040-ACD6-5D057A5405E4}" destId="{8C494FE7-C194-4DBB-860C-A655DC7B3C92}" srcOrd="0" destOrd="0" presId="urn:microsoft.com/office/officeart/2018/2/layout/IconLabelList"/>
    <dgm:cxn modelId="{6706F278-5EB8-465C-8E04-6E285ABE7C39}" srcId="{67CD1924-80FA-4EB9-B7F9-9D1D400F336C}" destId="{66F01CD2-3250-4D6D-AFBC-5A991591EDF2}" srcOrd="0" destOrd="0" parTransId="{29FD73E3-90DF-46E7-BC5C-0EEA89BCE8F3}" sibTransId="{E38D1ADC-0EFA-4FF8-955D-CAB2654BB5AB}"/>
    <dgm:cxn modelId="{193CB083-0DCD-3D4D-9D67-1D8C3B593D3F}" type="presOf" srcId="{67CD1924-80FA-4EB9-B7F9-9D1D400F336C}" destId="{4C3098D2-B188-4FEB-BECA-90E2684955E0}" srcOrd="0" destOrd="0" presId="urn:microsoft.com/office/officeart/2018/2/layout/IconLabelList"/>
    <dgm:cxn modelId="{4ED77C8E-BDA6-F94C-9346-F5C761049AF3}" srcId="{67CD1924-80FA-4EB9-B7F9-9D1D400F336C}" destId="{80084EED-252A-064A-ACCE-D65137E5C6DE}" srcOrd="1" destOrd="0" parTransId="{F2AF39B2-E091-9F48-B177-5E923BB43493}" sibTransId="{14219FBE-7144-AD42-BDA7-B8CA03D9DA9A}"/>
    <dgm:cxn modelId="{0BA34AA3-C49E-4678-AEFC-2EA6020C0CA8}" srcId="{67CD1924-80FA-4EB9-B7F9-9D1D400F336C}" destId="{AC23B4C4-4ED5-4040-ACD6-5D057A5405E4}" srcOrd="2" destOrd="0" parTransId="{72695828-79A3-43B3-94B3-B3A0E78FA660}" sibTransId="{346F102E-ACF6-4E3D-BC4B-4821253022C9}"/>
    <dgm:cxn modelId="{4C950C8C-2594-6346-81E4-4AC0FD7C000F}" type="presParOf" srcId="{4C3098D2-B188-4FEB-BECA-90E2684955E0}" destId="{AB72F7F2-7989-455E-A721-A3244D36D496}" srcOrd="0" destOrd="0" presId="urn:microsoft.com/office/officeart/2018/2/layout/IconLabelList"/>
    <dgm:cxn modelId="{5FCF4B09-1628-4D44-A62C-68540FBC7E84}" type="presParOf" srcId="{AB72F7F2-7989-455E-A721-A3244D36D496}" destId="{72B11CC4-2198-4B48-BB84-AAD2C7A0C745}" srcOrd="0" destOrd="0" presId="urn:microsoft.com/office/officeart/2018/2/layout/IconLabelList"/>
    <dgm:cxn modelId="{00162F5E-845F-0845-90A6-7880EFED2056}" type="presParOf" srcId="{AB72F7F2-7989-455E-A721-A3244D36D496}" destId="{85A2D853-5286-4BFC-AC02-D3B998B54A32}" srcOrd="1" destOrd="0" presId="urn:microsoft.com/office/officeart/2018/2/layout/IconLabelList"/>
    <dgm:cxn modelId="{2E59F90A-293B-F148-A779-39D89E1738E8}" type="presParOf" srcId="{AB72F7F2-7989-455E-A721-A3244D36D496}" destId="{35DDEB99-BA2C-4DDE-8EDA-8BB0041525C4}" srcOrd="2" destOrd="0" presId="urn:microsoft.com/office/officeart/2018/2/layout/IconLabelList"/>
    <dgm:cxn modelId="{F009E105-20D9-204A-A7DC-47D0C11FA55F}" type="presParOf" srcId="{4C3098D2-B188-4FEB-BECA-90E2684955E0}" destId="{E2CCBE7C-42F6-46CD-838D-36ABFBBBB748}" srcOrd="1" destOrd="0" presId="urn:microsoft.com/office/officeart/2018/2/layout/IconLabelList"/>
    <dgm:cxn modelId="{B94200CE-CBE0-E94C-81D8-271682AD0F6A}" type="presParOf" srcId="{4C3098D2-B188-4FEB-BECA-90E2684955E0}" destId="{7B98E28C-902A-B549-A8F1-1E95738DEF3D}" srcOrd="2" destOrd="0" presId="urn:microsoft.com/office/officeart/2018/2/layout/IconLabelList"/>
    <dgm:cxn modelId="{F573DD29-FB85-9546-86C8-18A656E06975}" type="presParOf" srcId="{7B98E28C-902A-B549-A8F1-1E95738DEF3D}" destId="{D521F453-4A73-2A4F-BB3E-AC647AB4A61B}" srcOrd="0" destOrd="0" presId="urn:microsoft.com/office/officeart/2018/2/layout/IconLabelList"/>
    <dgm:cxn modelId="{73BE6D24-E737-934C-A495-05B00353FE7E}" type="presParOf" srcId="{7B98E28C-902A-B549-A8F1-1E95738DEF3D}" destId="{9EFA837B-2678-BB42-85B8-980EE6F0C23F}" srcOrd="1" destOrd="0" presId="urn:microsoft.com/office/officeart/2018/2/layout/IconLabelList"/>
    <dgm:cxn modelId="{AEC9E3EE-5BA2-D343-A352-DB1B4DFB390D}" type="presParOf" srcId="{7B98E28C-902A-B549-A8F1-1E95738DEF3D}" destId="{FD74549D-3BA9-7F47-8B9E-790EB2881712}" srcOrd="2" destOrd="0" presId="urn:microsoft.com/office/officeart/2018/2/layout/IconLabelList"/>
    <dgm:cxn modelId="{C8E6B4C0-FE21-7B4D-AFFC-4133FC1BB39C}" type="presParOf" srcId="{4C3098D2-B188-4FEB-BECA-90E2684955E0}" destId="{FB589F8E-00FD-6B40-85D8-0AD10C2A39C0}" srcOrd="3" destOrd="0" presId="urn:microsoft.com/office/officeart/2018/2/layout/IconLabelList"/>
    <dgm:cxn modelId="{05098599-D73B-D64F-B3BF-D8E04DB40208}" type="presParOf" srcId="{4C3098D2-B188-4FEB-BECA-90E2684955E0}" destId="{B0146CB0-CA14-43D6-8703-E6AEB9423FE3}" srcOrd="4" destOrd="0" presId="urn:microsoft.com/office/officeart/2018/2/layout/IconLabelList"/>
    <dgm:cxn modelId="{8C06E18B-CB91-634A-9DE2-F816FAA5399B}" type="presParOf" srcId="{B0146CB0-CA14-43D6-8703-E6AEB9423FE3}" destId="{59814F26-C5C1-4EBA-B830-BBCE9247771F}" srcOrd="0" destOrd="0" presId="urn:microsoft.com/office/officeart/2018/2/layout/IconLabelList"/>
    <dgm:cxn modelId="{28B3983F-C753-4543-B258-16E5BD798323}" type="presParOf" srcId="{B0146CB0-CA14-43D6-8703-E6AEB9423FE3}" destId="{21544E5F-C1C4-47D9-B32F-3A6F037F32FF}" srcOrd="1" destOrd="0" presId="urn:microsoft.com/office/officeart/2018/2/layout/IconLabelList"/>
    <dgm:cxn modelId="{38FDC146-56FC-E047-8D1F-116BC03A58E4}" type="presParOf" srcId="{B0146CB0-CA14-43D6-8703-E6AEB9423FE3}" destId="{8C494FE7-C194-4DBB-860C-A655DC7B3C9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C9F47-2F00-4DF6-8CDC-D87C668C2124}">
      <dsp:nvSpPr>
        <dsp:cNvPr id="0" name=""/>
        <dsp:cNvSpPr/>
      </dsp:nvSpPr>
      <dsp:spPr>
        <a:xfrm>
          <a:off x="489555" y="803735"/>
          <a:ext cx="799716" cy="7997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826A96-594A-4B3D-84B4-787A2253C7B3}">
      <dsp:nvSpPr>
        <dsp:cNvPr id="0" name=""/>
        <dsp:cNvSpPr/>
      </dsp:nvSpPr>
      <dsp:spPr>
        <a:xfrm>
          <a:off x="839" y="1870203"/>
          <a:ext cx="1777148" cy="71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Cadre</a:t>
          </a:r>
          <a:endParaRPr lang="en-US" sz="2200" kern="1200"/>
        </a:p>
      </dsp:txBody>
      <dsp:txXfrm>
        <a:off x="839" y="1870203"/>
        <a:ext cx="1777148" cy="710859"/>
      </dsp:txXfrm>
    </dsp:sp>
    <dsp:sp modelId="{25407064-695E-B547-9AFE-2B69747C1900}">
      <dsp:nvSpPr>
        <dsp:cNvPr id="0" name=""/>
        <dsp:cNvSpPr/>
      </dsp:nvSpPr>
      <dsp:spPr>
        <a:xfrm>
          <a:off x="2577704" y="803735"/>
          <a:ext cx="799716" cy="7997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F0D7B2-D44C-8345-AD01-EF767F3D7D04}">
      <dsp:nvSpPr>
        <dsp:cNvPr id="0" name=""/>
        <dsp:cNvSpPr/>
      </dsp:nvSpPr>
      <dsp:spPr>
        <a:xfrm>
          <a:off x="2088988" y="1870203"/>
          <a:ext cx="1777148" cy="71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noProof="0" dirty="0"/>
            <a:t>Prétraitement des données</a:t>
          </a:r>
        </a:p>
      </dsp:txBody>
      <dsp:txXfrm>
        <a:off x="2088988" y="1870203"/>
        <a:ext cx="1777148" cy="710859"/>
      </dsp:txXfrm>
    </dsp:sp>
    <dsp:sp modelId="{72B11CC4-2198-4B48-BB84-AAD2C7A0C745}">
      <dsp:nvSpPr>
        <dsp:cNvPr id="0" name=""/>
        <dsp:cNvSpPr/>
      </dsp:nvSpPr>
      <dsp:spPr>
        <a:xfrm>
          <a:off x="4665854" y="803735"/>
          <a:ext cx="799716" cy="7997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DDEB99-BA2C-4DDE-8EDA-8BB0041525C4}">
      <dsp:nvSpPr>
        <dsp:cNvPr id="0" name=""/>
        <dsp:cNvSpPr/>
      </dsp:nvSpPr>
      <dsp:spPr>
        <a:xfrm>
          <a:off x="4177138" y="1870203"/>
          <a:ext cx="1777148" cy="71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Analyse exploratoire</a:t>
          </a:r>
          <a:endParaRPr lang="en-US" sz="2200" kern="1200" dirty="0"/>
        </a:p>
      </dsp:txBody>
      <dsp:txXfrm>
        <a:off x="4177138" y="1870203"/>
        <a:ext cx="1777148" cy="710859"/>
      </dsp:txXfrm>
    </dsp:sp>
    <dsp:sp modelId="{C7BA6CE6-7D9B-49E8-AA88-E86484281ECC}">
      <dsp:nvSpPr>
        <dsp:cNvPr id="0" name=""/>
        <dsp:cNvSpPr/>
      </dsp:nvSpPr>
      <dsp:spPr>
        <a:xfrm>
          <a:off x="6754003" y="803735"/>
          <a:ext cx="799716" cy="7997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E00F04-7A61-4AA0-BF00-5FF366D62681}">
      <dsp:nvSpPr>
        <dsp:cNvPr id="0" name=""/>
        <dsp:cNvSpPr/>
      </dsp:nvSpPr>
      <dsp:spPr>
        <a:xfrm>
          <a:off x="6265287" y="1870203"/>
          <a:ext cx="1777148" cy="71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noProof="0" dirty="0"/>
            <a:t>Étude de faisabilité</a:t>
          </a:r>
        </a:p>
      </dsp:txBody>
      <dsp:txXfrm>
        <a:off x="6265287" y="1870203"/>
        <a:ext cx="1777148" cy="710859"/>
      </dsp:txXfrm>
    </dsp:sp>
    <dsp:sp modelId="{59814F26-C5C1-4EBA-B830-BBCE9247771F}">
      <dsp:nvSpPr>
        <dsp:cNvPr id="0" name=""/>
        <dsp:cNvSpPr/>
      </dsp:nvSpPr>
      <dsp:spPr>
        <a:xfrm>
          <a:off x="8842152" y="803735"/>
          <a:ext cx="799716" cy="79971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494FE7-C194-4DBB-860C-A655DC7B3C92}">
      <dsp:nvSpPr>
        <dsp:cNvPr id="0" name=""/>
        <dsp:cNvSpPr/>
      </dsp:nvSpPr>
      <dsp:spPr>
        <a:xfrm>
          <a:off x="8353437" y="1870203"/>
          <a:ext cx="1777148" cy="71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Questions - Réponses</a:t>
          </a:r>
          <a:endParaRPr lang="en-US" sz="2200" kern="1200"/>
        </a:p>
      </dsp:txBody>
      <dsp:txXfrm>
        <a:off x="8353437" y="1870203"/>
        <a:ext cx="1777148" cy="7108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B11CC4-2198-4B48-BB84-AAD2C7A0C745}">
      <dsp:nvSpPr>
        <dsp:cNvPr id="0" name=""/>
        <dsp:cNvSpPr/>
      </dsp:nvSpPr>
      <dsp:spPr>
        <a:xfrm>
          <a:off x="657354" y="787630"/>
          <a:ext cx="1059594" cy="10595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DDEB99-BA2C-4DDE-8EDA-8BB0041525C4}">
      <dsp:nvSpPr>
        <dsp:cNvPr id="0" name=""/>
        <dsp:cNvSpPr/>
      </dsp:nvSpPr>
      <dsp:spPr>
        <a:xfrm>
          <a:off x="9825" y="2161305"/>
          <a:ext cx="235465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Obtention des points-</a:t>
          </a:r>
          <a:r>
            <a:rPr lang="en-US" sz="1800" kern="1200" dirty="0" err="1"/>
            <a:t>clés</a:t>
          </a:r>
          <a:r>
            <a:rPr lang="en-US" sz="1800" kern="1200" dirty="0"/>
            <a:t> et </a:t>
          </a:r>
          <a:r>
            <a:rPr lang="en-US" sz="1800" kern="1200" dirty="0" err="1"/>
            <a:t>descripteurs</a:t>
          </a:r>
          <a:endParaRPr lang="en-US" sz="1800" kern="1200" dirty="0"/>
        </a:p>
      </dsp:txBody>
      <dsp:txXfrm>
        <a:off x="9825" y="2161305"/>
        <a:ext cx="2354653" cy="720000"/>
      </dsp:txXfrm>
    </dsp:sp>
    <dsp:sp modelId="{D521F453-4A73-2A4F-BB3E-AC647AB4A61B}">
      <dsp:nvSpPr>
        <dsp:cNvPr id="0" name=""/>
        <dsp:cNvSpPr/>
      </dsp:nvSpPr>
      <dsp:spPr>
        <a:xfrm>
          <a:off x="3424072" y="787630"/>
          <a:ext cx="1059594" cy="10595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74549D-3BA9-7F47-8B9E-790EB2881712}">
      <dsp:nvSpPr>
        <dsp:cNvPr id="0" name=""/>
        <dsp:cNvSpPr/>
      </dsp:nvSpPr>
      <dsp:spPr>
        <a:xfrm>
          <a:off x="2776543" y="2161305"/>
          <a:ext cx="235465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Création</a:t>
          </a:r>
          <a:r>
            <a:rPr lang="en-US" sz="1800" kern="1200" dirty="0"/>
            <a:t> du </a:t>
          </a:r>
          <a:r>
            <a:rPr lang="en-US" sz="1800" kern="1200" dirty="0" err="1"/>
            <a:t>dictionnaire</a:t>
          </a:r>
          <a:r>
            <a:rPr lang="en-US" sz="1800" kern="1200" dirty="0"/>
            <a:t> de mots </a:t>
          </a:r>
          <a:r>
            <a:rPr lang="en-US" sz="1800" kern="1200" dirty="0" err="1"/>
            <a:t>visuels</a:t>
          </a:r>
          <a:endParaRPr lang="en-US" sz="1800" kern="1200" dirty="0"/>
        </a:p>
      </dsp:txBody>
      <dsp:txXfrm>
        <a:off x="2776543" y="2161305"/>
        <a:ext cx="2354653" cy="720000"/>
      </dsp:txXfrm>
    </dsp:sp>
    <dsp:sp modelId="{844103DF-829C-A442-A2B4-C4CB9DA3B9E6}">
      <dsp:nvSpPr>
        <dsp:cNvPr id="0" name=""/>
        <dsp:cNvSpPr/>
      </dsp:nvSpPr>
      <dsp:spPr>
        <a:xfrm>
          <a:off x="6190790" y="787630"/>
          <a:ext cx="1059594" cy="10595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96B387-FCC2-D849-B6DE-E369BDCBEF0F}">
      <dsp:nvSpPr>
        <dsp:cNvPr id="0" name=""/>
        <dsp:cNvSpPr/>
      </dsp:nvSpPr>
      <dsp:spPr>
        <a:xfrm>
          <a:off x="5543261" y="2161305"/>
          <a:ext cx="235465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Création</a:t>
          </a:r>
          <a:r>
            <a:rPr lang="en-US" sz="1800" kern="1200" dirty="0"/>
            <a:t> des </a:t>
          </a:r>
          <a:r>
            <a:rPr lang="en-US" sz="1800" kern="1200" dirty="0" err="1"/>
            <a:t>histogrammes</a:t>
          </a:r>
          <a:r>
            <a:rPr lang="en-US" sz="1800" kern="1200" dirty="0"/>
            <a:t> BOVW</a:t>
          </a:r>
        </a:p>
      </dsp:txBody>
      <dsp:txXfrm>
        <a:off x="5543261" y="2161305"/>
        <a:ext cx="2354653" cy="720000"/>
      </dsp:txXfrm>
    </dsp:sp>
    <dsp:sp modelId="{59814F26-C5C1-4EBA-B830-BBCE9247771F}">
      <dsp:nvSpPr>
        <dsp:cNvPr id="0" name=""/>
        <dsp:cNvSpPr/>
      </dsp:nvSpPr>
      <dsp:spPr>
        <a:xfrm>
          <a:off x="8957508" y="787630"/>
          <a:ext cx="1059594" cy="10595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494FE7-C194-4DBB-860C-A655DC7B3C92}">
      <dsp:nvSpPr>
        <dsp:cNvPr id="0" name=""/>
        <dsp:cNvSpPr/>
      </dsp:nvSpPr>
      <dsp:spPr>
        <a:xfrm>
          <a:off x="8309979" y="2161305"/>
          <a:ext cx="235465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Tests de prédiction</a:t>
          </a:r>
        </a:p>
      </dsp:txBody>
      <dsp:txXfrm>
        <a:off x="8309979" y="2161305"/>
        <a:ext cx="2354653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B11CC4-2198-4B48-BB84-AAD2C7A0C745}">
      <dsp:nvSpPr>
        <dsp:cNvPr id="0" name=""/>
        <dsp:cNvSpPr/>
      </dsp:nvSpPr>
      <dsp:spPr>
        <a:xfrm>
          <a:off x="1264198" y="640798"/>
          <a:ext cx="1309188" cy="1309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DDEB99-BA2C-4DDE-8EDA-8BB0041525C4}">
      <dsp:nvSpPr>
        <dsp:cNvPr id="0" name=""/>
        <dsp:cNvSpPr/>
      </dsp:nvSpPr>
      <dsp:spPr>
        <a:xfrm>
          <a:off x="464139" y="2308137"/>
          <a:ext cx="290930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Obtention des features</a:t>
          </a:r>
        </a:p>
      </dsp:txBody>
      <dsp:txXfrm>
        <a:off x="464139" y="2308137"/>
        <a:ext cx="2909307" cy="720000"/>
      </dsp:txXfrm>
    </dsp:sp>
    <dsp:sp modelId="{D521F453-4A73-2A4F-BB3E-AC647AB4A61B}">
      <dsp:nvSpPr>
        <dsp:cNvPr id="0" name=""/>
        <dsp:cNvSpPr/>
      </dsp:nvSpPr>
      <dsp:spPr>
        <a:xfrm>
          <a:off x="4682634" y="640798"/>
          <a:ext cx="1309188" cy="1309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74549D-3BA9-7F47-8B9E-790EB2881712}">
      <dsp:nvSpPr>
        <dsp:cNvPr id="0" name=""/>
        <dsp:cNvSpPr/>
      </dsp:nvSpPr>
      <dsp:spPr>
        <a:xfrm>
          <a:off x="3882575" y="2308137"/>
          <a:ext cx="290930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Clustering</a:t>
          </a:r>
        </a:p>
      </dsp:txBody>
      <dsp:txXfrm>
        <a:off x="3882575" y="2308137"/>
        <a:ext cx="2909307" cy="720000"/>
      </dsp:txXfrm>
    </dsp:sp>
    <dsp:sp modelId="{59814F26-C5C1-4EBA-B830-BBCE9247771F}">
      <dsp:nvSpPr>
        <dsp:cNvPr id="0" name=""/>
        <dsp:cNvSpPr/>
      </dsp:nvSpPr>
      <dsp:spPr>
        <a:xfrm>
          <a:off x="8101070" y="640798"/>
          <a:ext cx="1309188" cy="1309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494FE7-C194-4DBB-860C-A655DC7B3C92}">
      <dsp:nvSpPr>
        <dsp:cNvPr id="0" name=""/>
        <dsp:cNvSpPr/>
      </dsp:nvSpPr>
      <dsp:spPr>
        <a:xfrm>
          <a:off x="7301011" y="2308137"/>
          <a:ext cx="290930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Tests de prédiction</a:t>
          </a:r>
        </a:p>
      </dsp:txBody>
      <dsp:txXfrm>
        <a:off x="7301011" y="2308137"/>
        <a:ext cx="2909307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1AEBDD-2238-3E4D-ABF0-4C3A3BBD2213}" type="datetimeFigureOut">
              <a:rPr lang="fr-FR" smtClean="0"/>
              <a:t>02/11/2020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AE3194-6DF9-214A-996E-B43081A93D5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493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61128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77886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2711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73236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7483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519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96185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77432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99005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02654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3164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95652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86642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53656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10514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04027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2492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41299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35446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49465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42556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4701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62350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35060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88573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40380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4710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12303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82532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73047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7626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36708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5198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34848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57176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56963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85164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81525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68963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8902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15895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89071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72817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7416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48463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604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22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332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3391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5616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jpe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3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jpe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jp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26" Type="http://schemas.openxmlformats.org/officeDocument/2006/relationships/image" Target="../media/image91.pn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34" Type="http://schemas.openxmlformats.org/officeDocument/2006/relationships/image" Target="../media/image99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5" Type="http://schemas.openxmlformats.org/officeDocument/2006/relationships/image" Target="../media/image90.png"/><Relationship Id="rId33" Type="http://schemas.openxmlformats.org/officeDocument/2006/relationships/image" Target="../media/image98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29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89.png"/><Relationship Id="rId32" Type="http://schemas.openxmlformats.org/officeDocument/2006/relationships/image" Target="../media/image97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28" Type="http://schemas.openxmlformats.org/officeDocument/2006/relationships/image" Target="../media/image93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31" Type="http://schemas.openxmlformats.org/officeDocument/2006/relationships/image" Target="../media/image96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7.png"/><Relationship Id="rId27" Type="http://schemas.openxmlformats.org/officeDocument/2006/relationships/image" Target="../media/image92.png"/><Relationship Id="rId30" Type="http://schemas.openxmlformats.org/officeDocument/2006/relationships/image" Target="../media/image95.png"/><Relationship Id="rId8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svg"/><Relationship Id="rId7" Type="http://schemas.openxmlformats.org/officeDocument/2006/relationships/image" Target="../media/image136.sv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5" Type="http://schemas.openxmlformats.org/officeDocument/2006/relationships/image" Target="../media/image134.svg"/><Relationship Id="rId4" Type="http://schemas.openxmlformats.org/officeDocument/2006/relationships/image" Target="../media/image13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F43132E-D4DF-4A83-9344-A782D0F5D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5F54F-476C-DD44-9CDC-78601520B7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1875" y="1212935"/>
            <a:ext cx="6020177" cy="4432130"/>
          </a:xfrm>
        </p:spPr>
        <p:txBody>
          <a:bodyPr anchor="ctr">
            <a:normAutofit/>
          </a:bodyPr>
          <a:lstStyle/>
          <a:p>
            <a:r>
              <a:rPr lang="fr-FR" sz="6600" dirty="0"/>
              <a:t>Place de marché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4330E3-66E1-884F-94A7-1B9D465A12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7261" y="2087881"/>
            <a:ext cx="3260340" cy="2682239"/>
          </a:xfrm>
        </p:spPr>
        <p:txBody>
          <a:bodyPr anchor="ctr">
            <a:normAutofit/>
          </a:bodyPr>
          <a:lstStyle/>
          <a:p>
            <a:pPr algn="l"/>
            <a:r>
              <a:rPr lang="fr-FR" sz="3200" dirty="0"/>
              <a:t>ÉTUDE DE faisabilité d’une Classification produits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AA24BC1-1577-4586-AD7A-417660E37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316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C3ED72BE-2F78-4DD7-B0A1-DCD0503B1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5C833D35-D91C-6547-8CDB-985E4C47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2" name="Footer Placeholder 18">
            <a:extLst>
              <a:ext uri="{FF2B5EF4-FFF2-40B4-BE49-F238E27FC236}">
                <a16:creationId xmlns:a16="http://schemas.microsoft.com/office/drawing/2014/main" id="{6D5EE17F-7341-FB41-9B1C-6876814FA046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6E9A764-D9AA-A942-B91F-C6D8BC31B4BA}"/>
              </a:ext>
            </a:extLst>
          </p:cNvPr>
          <p:cNvSpPr txBox="1">
            <a:spLocks/>
          </p:cNvSpPr>
          <p:nvPr/>
        </p:nvSpPr>
        <p:spPr>
          <a:xfrm>
            <a:off x="7239600" y="1029600"/>
            <a:ext cx="4225325" cy="189379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CORRECTION DE L’EXPOSITION</a:t>
            </a:r>
            <a:br>
              <a:rPr lang="fr-FR" sz="3300" dirty="0"/>
            </a:br>
            <a:r>
              <a:rPr lang="fr-FR" sz="3300" dirty="0">
                <a:solidFill>
                  <a:schemeClr val="accent1"/>
                </a:solidFill>
              </a:rPr>
              <a:t>_____________</a:t>
            </a:r>
          </a:p>
          <a:p>
            <a:endParaRPr lang="fr-FR" sz="3100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CD6AAA-0087-264F-8C7A-B4A426A0CC2A}"/>
              </a:ext>
            </a:extLst>
          </p:cNvPr>
          <p:cNvSpPr txBox="1"/>
          <p:nvPr/>
        </p:nvSpPr>
        <p:spPr>
          <a:xfrm>
            <a:off x="7364978" y="2923390"/>
            <a:ext cx="4099947" cy="3325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Création d’un indicateur d’équilibre de la répartition des pixels sombres / clairs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La majorité des images présente un déséquilibre d’exposition</a:t>
            </a:r>
          </a:p>
          <a:p>
            <a:pPr marL="1200150" lvl="2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Étirement d’histogramme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2C4C67-4C7D-C043-BE33-8565528518C9}"/>
              </a:ext>
            </a:extLst>
          </p:cNvPr>
          <p:cNvSpPr/>
          <p:nvPr/>
        </p:nvSpPr>
        <p:spPr>
          <a:xfrm>
            <a:off x="-22031" y="-2072"/>
            <a:ext cx="6717277" cy="68719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5" name="Picture 4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25765D12-7388-9048-8CC9-EAFCA333B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711" y="3487265"/>
            <a:ext cx="3916510" cy="2636206"/>
          </a:xfrm>
          <a:prstGeom prst="rect">
            <a:avLst/>
          </a:prstGeom>
        </p:spPr>
      </p:pic>
      <p:pic>
        <p:nvPicPr>
          <p:cNvPr id="7" name="Picture 6" descr="A picture containing sitting, light, dark, stop&#10;&#10;Description automatically generated">
            <a:extLst>
              <a:ext uri="{FF2B5EF4-FFF2-40B4-BE49-F238E27FC236}">
                <a16:creationId xmlns:a16="http://schemas.microsoft.com/office/drawing/2014/main" id="{C991521E-4F08-1C43-A34C-86298F19B3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000" y="99646"/>
            <a:ext cx="4780216" cy="3204177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61387003-CBA6-7046-A56A-BF6200D825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2409" y="3357505"/>
            <a:ext cx="4023175" cy="2971294"/>
          </a:xfrm>
          <a:prstGeom prst="rect">
            <a:avLst/>
          </a:prstGeom>
        </p:spPr>
      </p:pic>
      <p:pic>
        <p:nvPicPr>
          <p:cNvPr id="20" name="Picture 19" descr="A picture containing sitting, bright, green, water&#10;&#10;Description automatically generated">
            <a:extLst>
              <a:ext uri="{FF2B5EF4-FFF2-40B4-BE49-F238E27FC236}">
                <a16:creationId xmlns:a16="http://schemas.microsoft.com/office/drawing/2014/main" id="{C28565D4-BA60-0E43-9E30-CBC663E49D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461" y="112576"/>
            <a:ext cx="4801294" cy="32183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5ABFB87-198E-1044-A22E-61C224889A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3525" y="3345902"/>
            <a:ext cx="3963595" cy="29673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D6FDECF-5EE6-9A4D-9B2C-0CCE03CCE3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3400" y="21393"/>
            <a:ext cx="3251200" cy="3266982"/>
          </a:xfrm>
          <a:prstGeom prst="rect">
            <a:avLst/>
          </a:prstGeom>
        </p:spPr>
      </p:pic>
      <p:pic>
        <p:nvPicPr>
          <p:cNvPr id="26" name="Picture 25" descr="Chart, histogram&#10;&#10;Description automatically generated">
            <a:extLst>
              <a:ext uri="{FF2B5EF4-FFF2-40B4-BE49-F238E27FC236}">
                <a16:creationId xmlns:a16="http://schemas.microsoft.com/office/drawing/2014/main" id="{DBCC1FE8-3939-C540-8DB0-497BEF8F61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8743" y="3400951"/>
            <a:ext cx="3916509" cy="2937383"/>
          </a:xfrm>
          <a:prstGeom prst="rect">
            <a:avLst/>
          </a:prstGeom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CB190F2B-2763-A34D-9ECC-1DEFA17AFD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03400" y="42013"/>
            <a:ext cx="3251200" cy="32832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136CD3-3E80-B645-8035-94B099E51E38}"/>
              </a:ext>
            </a:extLst>
          </p:cNvPr>
          <p:cNvSpPr txBox="1"/>
          <p:nvPr/>
        </p:nvSpPr>
        <p:spPr>
          <a:xfrm>
            <a:off x="4384800" y="6314400"/>
            <a:ext cx="77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-97.23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DE37AE-125C-1D4B-8467-0B64C47EF955}"/>
              </a:ext>
            </a:extLst>
          </p:cNvPr>
          <p:cNvSpPr txBox="1"/>
          <p:nvPr/>
        </p:nvSpPr>
        <p:spPr>
          <a:xfrm>
            <a:off x="4384800" y="6314400"/>
            <a:ext cx="77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-88.53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6848CE-58C9-0745-9235-E73024739975}"/>
              </a:ext>
            </a:extLst>
          </p:cNvPr>
          <p:cNvSpPr txBox="1"/>
          <p:nvPr/>
        </p:nvSpPr>
        <p:spPr>
          <a:xfrm>
            <a:off x="4384800" y="6314400"/>
            <a:ext cx="77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100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466DAD-E317-B843-A104-9DF08347A0DE}"/>
              </a:ext>
            </a:extLst>
          </p:cNvPr>
          <p:cNvSpPr txBox="1"/>
          <p:nvPr/>
        </p:nvSpPr>
        <p:spPr>
          <a:xfrm>
            <a:off x="4383966" y="6314278"/>
            <a:ext cx="77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95.87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9AF151-E1A5-4D41-9E00-66AFDA3D2A20}"/>
              </a:ext>
            </a:extLst>
          </p:cNvPr>
          <p:cNvSpPr txBox="1"/>
          <p:nvPr/>
        </p:nvSpPr>
        <p:spPr>
          <a:xfrm>
            <a:off x="889000" y="6314303"/>
            <a:ext cx="3472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Indicateur d’équilibre d’exposition :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E9736C-FA5C-714E-BD03-79981896AA35}"/>
              </a:ext>
            </a:extLst>
          </p:cNvPr>
          <p:cNvSpPr txBox="1"/>
          <p:nvPr/>
        </p:nvSpPr>
        <p:spPr>
          <a:xfrm>
            <a:off x="6955596" y="99646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PRÉTRAITEMENT DES DONNÉES – DONNÉES IMAGE</a:t>
            </a:r>
          </a:p>
        </p:txBody>
      </p:sp>
    </p:spTree>
    <p:extLst>
      <p:ext uri="{BB962C8B-B14F-4D97-AF65-F5344CB8AC3E}">
        <p14:creationId xmlns:p14="http://schemas.microsoft.com/office/powerpoint/2010/main" val="371463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/>
      <p:bldP spid="19" grpId="1"/>
      <p:bldP spid="21" grpId="0"/>
      <p:bldP spid="21" grpId="1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C3ED72BE-2F78-4DD7-B0A1-DCD0503B1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5C833D35-D91C-6547-8CDB-985E4C47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2" name="Footer Placeholder 18">
            <a:extLst>
              <a:ext uri="{FF2B5EF4-FFF2-40B4-BE49-F238E27FC236}">
                <a16:creationId xmlns:a16="http://schemas.microsoft.com/office/drawing/2014/main" id="{6D5EE17F-7341-FB41-9B1C-6876814FA046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6E9A764-D9AA-A942-B91F-C6D8BC31B4BA}"/>
              </a:ext>
            </a:extLst>
          </p:cNvPr>
          <p:cNvSpPr txBox="1">
            <a:spLocks/>
          </p:cNvSpPr>
          <p:nvPr/>
        </p:nvSpPr>
        <p:spPr>
          <a:xfrm>
            <a:off x="7239600" y="1029600"/>
            <a:ext cx="4225325" cy="189379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CORRECTION DU CONTRASTE</a:t>
            </a:r>
            <a:br>
              <a:rPr lang="fr-FR" sz="3300" dirty="0"/>
            </a:br>
            <a:r>
              <a:rPr lang="fr-FR" sz="3300" dirty="0">
                <a:solidFill>
                  <a:schemeClr val="accent1"/>
                </a:solidFill>
              </a:rPr>
              <a:t>_____________</a:t>
            </a:r>
          </a:p>
          <a:p>
            <a:endParaRPr lang="fr-FR" sz="3100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CD6AAA-0087-264F-8C7A-B4A426A0CC2A}"/>
              </a:ext>
            </a:extLst>
          </p:cNvPr>
          <p:cNvSpPr txBox="1"/>
          <p:nvPr/>
        </p:nvSpPr>
        <p:spPr>
          <a:xfrm>
            <a:off x="7364978" y="3002973"/>
            <a:ext cx="4099947" cy="24834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Création d’un indicateur d’équilibre de la luminosité </a:t>
            </a:r>
            <a:r>
              <a:rPr lang="en-US" dirty="0"/>
              <a:t>entre zones </a:t>
            </a:r>
            <a:r>
              <a:rPr lang="en-US" dirty="0" err="1"/>
              <a:t>claires</a:t>
            </a:r>
            <a:r>
              <a:rPr lang="en-US" dirty="0"/>
              <a:t> et </a:t>
            </a:r>
            <a:r>
              <a:rPr lang="en-US" dirty="0" err="1"/>
              <a:t>sombres</a:t>
            </a:r>
            <a:endParaRPr lang="fr-FR" dirty="0"/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La majorité des images présente un déséquilibre de contraste</a:t>
            </a:r>
          </a:p>
          <a:p>
            <a:pPr marL="1200150" lvl="2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Égalisation d’histogramme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2C4C67-4C7D-C043-BE33-8565528518C9}"/>
              </a:ext>
            </a:extLst>
          </p:cNvPr>
          <p:cNvSpPr/>
          <p:nvPr/>
        </p:nvSpPr>
        <p:spPr>
          <a:xfrm>
            <a:off x="-22031" y="-2072"/>
            <a:ext cx="6717277" cy="687193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Picture 2" descr="A picture containing indoor, table, room, wooden&#10;&#10;Description automatically generated">
            <a:extLst>
              <a:ext uri="{FF2B5EF4-FFF2-40B4-BE49-F238E27FC236}">
                <a16:creationId xmlns:a16="http://schemas.microsoft.com/office/drawing/2014/main" id="{127B9C99-9E1D-EA4D-8FA0-E52E5A5B3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5669" y="99646"/>
            <a:ext cx="3198500" cy="2823744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10E828EC-BB37-D14F-96C7-E30180164A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0579" y="3265854"/>
            <a:ext cx="4080515" cy="3049298"/>
          </a:xfrm>
          <a:prstGeom prst="rect">
            <a:avLst/>
          </a:prstGeom>
        </p:spPr>
      </p:pic>
      <p:pic>
        <p:nvPicPr>
          <p:cNvPr id="7" name="Picture 6" descr="Chart, line chart, histogram&#10;&#10;Description automatically generated">
            <a:extLst>
              <a:ext uri="{FF2B5EF4-FFF2-40B4-BE49-F238E27FC236}">
                <a16:creationId xmlns:a16="http://schemas.microsoft.com/office/drawing/2014/main" id="{FEDCEC29-D78F-2C44-9D7A-FE45DFCABF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0704" y="3309783"/>
            <a:ext cx="4111065" cy="3063589"/>
          </a:xfrm>
          <a:prstGeom prst="rect">
            <a:avLst/>
          </a:prstGeom>
        </p:spPr>
      </p:pic>
      <p:pic>
        <p:nvPicPr>
          <p:cNvPr id="9" name="Picture 8" descr="A close up of a painted wall&#10;&#10;Description automatically generated">
            <a:extLst>
              <a:ext uri="{FF2B5EF4-FFF2-40B4-BE49-F238E27FC236}">
                <a16:creationId xmlns:a16="http://schemas.microsoft.com/office/drawing/2014/main" id="{5901F9B7-1F55-4D4B-8B32-F3997071E9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8272" y="64594"/>
            <a:ext cx="3613294" cy="31910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6B68EB-01E1-7440-89E7-405C51B794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8272" y="64594"/>
            <a:ext cx="3681284" cy="3492500"/>
          </a:xfrm>
          <a:prstGeom prst="rect">
            <a:avLst/>
          </a:prstGeom>
        </p:spPr>
      </p:pic>
      <p:pic>
        <p:nvPicPr>
          <p:cNvPr id="15" name="Picture 1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98E4F67-F841-BA4D-BEC8-004D850955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0213" y="3443875"/>
            <a:ext cx="4051006" cy="2957346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8762C32B-02F8-BB46-BA8F-85EF247D1B9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442" t="1497" r="3298" b="6476"/>
          <a:stretch/>
        </p:blipFill>
        <p:spPr>
          <a:xfrm>
            <a:off x="1885668" y="118696"/>
            <a:ext cx="3405897" cy="3325179"/>
          </a:xfrm>
          <a:prstGeom prst="rect">
            <a:avLst/>
          </a:prstGeom>
        </p:spPr>
      </p:pic>
      <p:pic>
        <p:nvPicPr>
          <p:cNvPr id="23" name="Picture 2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181A314-2640-8A4E-BEEB-50532A8B57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6835" y="3443065"/>
            <a:ext cx="4064390" cy="29589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0D79A87-1D09-D249-B85E-2DAA8C813BE3}"/>
              </a:ext>
            </a:extLst>
          </p:cNvPr>
          <p:cNvSpPr txBox="1"/>
          <p:nvPr/>
        </p:nvSpPr>
        <p:spPr>
          <a:xfrm>
            <a:off x="889000" y="6425516"/>
            <a:ext cx="3547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Indicateur d’équilibre de contraste :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A1437E-3F38-5D4C-9775-5D98D5EA39D5}"/>
              </a:ext>
            </a:extLst>
          </p:cNvPr>
          <p:cNvSpPr txBox="1"/>
          <p:nvPr/>
        </p:nvSpPr>
        <p:spPr>
          <a:xfrm>
            <a:off x="4572000" y="6401221"/>
            <a:ext cx="719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0.35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D5A681-A8A1-5849-96A3-8C45D1F27254}"/>
              </a:ext>
            </a:extLst>
          </p:cNvPr>
          <p:cNvSpPr txBox="1"/>
          <p:nvPr/>
        </p:nvSpPr>
        <p:spPr>
          <a:xfrm>
            <a:off x="4572000" y="6400800"/>
            <a:ext cx="719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0.14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DCCA59-3023-A443-8809-2A3CE9F18EBF}"/>
              </a:ext>
            </a:extLst>
          </p:cNvPr>
          <p:cNvSpPr txBox="1"/>
          <p:nvPr/>
        </p:nvSpPr>
        <p:spPr>
          <a:xfrm>
            <a:off x="4572000" y="6400800"/>
            <a:ext cx="719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14.44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3A4229-B67F-AE49-ADC3-0E2356CD533C}"/>
              </a:ext>
            </a:extLst>
          </p:cNvPr>
          <p:cNvSpPr txBox="1"/>
          <p:nvPr/>
        </p:nvSpPr>
        <p:spPr>
          <a:xfrm>
            <a:off x="4572000" y="6400800"/>
            <a:ext cx="719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14.42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9786C8-083E-B343-9788-917451AF9643}"/>
              </a:ext>
            </a:extLst>
          </p:cNvPr>
          <p:cNvSpPr txBox="1"/>
          <p:nvPr/>
        </p:nvSpPr>
        <p:spPr>
          <a:xfrm>
            <a:off x="6955596" y="99646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PRÉTRAITEMENT DES DONNÉES – DONNÉES IMAGE</a:t>
            </a:r>
          </a:p>
        </p:txBody>
      </p:sp>
    </p:spTree>
    <p:extLst>
      <p:ext uri="{BB962C8B-B14F-4D97-AF65-F5344CB8AC3E}">
        <p14:creationId xmlns:p14="http://schemas.microsoft.com/office/powerpoint/2010/main" val="1215935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  <p:bldP spid="20" grpId="1"/>
      <p:bldP spid="21" grpId="0"/>
      <p:bldP spid="21" grpId="1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C3ED72BE-2F78-4DD7-B0A1-DCD0503B1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5C833D35-D91C-6547-8CDB-985E4C47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2" name="Footer Placeholder 18">
            <a:extLst>
              <a:ext uri="{FF2B5EF4-FFF2-40B4-BE49-F238E27FC236}">
                <a16:creationId xmlns:a16="http://schemas.microsoft.com/office/drawing/2014/main" id="{6D5EE17F-7341-FB41-9B1C-6876814FA046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6E9A764-D9AA-A942-B91F-C6D8BC31B4BA}"/>
              </a:ext>
            </a:extLst>
          </p:cNvPr>
          <p:cNvSpPr txBox="1">
            <a:spLocks/>
          </p:cNvSpPr>
          <p:nvPr/>
        </p:nvSpPr>
        <p:spPr>
          <a:xfrm>
            <a:off x="7239600" y="1029600"/>
            <a:ext cx="4225325" cy="189379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CORRECTIONS HISTOGRAMME</a:t>
            </a:r>
            <a:br>
              <a:rPr lang="fr-FR" sz="3300" dirty="0"/>
            </a:br>
            <a:r>
              <a:rPr lang="fr-FR" sz="33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3100" dirty="0">
                <a:solidFill>
                  <a:schemeClr val="accent1"/>
                </a:solidFill>
              </a:rPr>
              <a:t>RÉSULTAT FINAL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CD6AAA-0087-264F-8C7A-B4A426A0CC2A}"/>
              </a:ext>
            </a:extLst>
          </p:cNvPr>
          <p:cNvSpPr txBox="1"/>
          <p:nvPr/>
        </p:nvSpPr>
        <p:spPr>
          <a:xfrm>
            <a:off x="7364978" y="3002972"/>
            <a:ext cx="4099947" cy="3325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1">
              <a:spcAft>
                <a:spcPts val="1000"/>
              </a:spcAft>
              <a:buClr>
                <a:schemeClr val="tx1"/>
              </a:buClr>
              <a:buSzPct val="100000"/>
            </a:pPr>
            <a:endParaRPr lang="fr-FR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2C4C67-4C7D-C043-BE33-8565528518C9}"/>
              </a:ext>
            </a:extLst>
          </p:cNvPr>
          <p:cNvSpPr/>
          <p:nvPr/>
        </p:nvSpPr>
        <p:spPr>
          <a:xfrm>
            <a:off x="-22031" y="-2072"/>
            <a:ext cx="6717277" cy="687193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F7D597-FBF4-354F-BFF2-D3D933A16FD8}"/>
              </a:ext>
            </a:extLst>
          </p:cNvPr>
          <p:cNvSpPr txBox="1"/>
          <p:nvPr/>
        </p:nvSpPr>
        <p:spPr>
          <a:xfrm>
            <a:off x="7364978" y="2923390"/>
            <a:ext cx="4099947" cy="3325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</a:pPr>
            <a:endParaRPr lang="fr-FR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7685D8-516C-D245-8BA8-61FD9D648F39}"/>
              </a:ext>
            </a:extLst>
          </p:cNvPr>
          <p:cNvSpPr txBox="1"/>
          <p:nvPr/>
        </p:nvSpPr>
        <p:spPr>
          <a:xfrm>
            <a:off x="7517378" y="3075790"/>
            <a:ext cx="4099947" cy="3325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</a:pPr>
            <a:endParaRPr lang="fr-FR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D386B7-4D6C-3D49-A156-C9B683C3356C}"/>
              </a:ext>
            </a:extLst>
          </p:cNvPr>
          <p:cNvSpPr txBox="1"/>
          <p:nvPr/>
        </p:nvSpPr>
        <p:spPr>
          <a:xfrm>
            <a:off x="7239600" y="3228190"/>
            <a:ext cx="4225325" cy="29511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fr-FR" sz="2000" dirty="0"/>
              <a:t>Les corrections d’histogramme ont occasionné l’apparition de bruit pour certaines images. 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sz="2000" dirty="0"/>
              <a:t>Filtrage 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sz="2000" dirty="0"/>
              <a:t>2 types de filtres : </a:t>
            </a:r>
          </a:p>
          <a:p>
            <a:pPr marL="1200150" lvl="2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sz="2000" dirty="0"/>
              <a:t>Filtre gaussien</a:t>
            </a:r>
          </a:p>
          <a:p>
            <a:pPr marL="1200150" lvl="2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sz="2000" dirty="0"/>
              <a:t>Filtre médian</a:t>
            </a:r>
          </a:p>
        </p:txBody>
      </p:sp>
      <p:pic>
        <p:nvPicPr>
          <p:cNvPr id="7" name="Picture 6" descr="A picture containing clock, object, green, monitor&#10;&#10;Description automatically generated">
            <a:extLst>
              <a:ext uri="{FF2B5EF4-FFF2-40B4-BE49-F238E27FC236}">
                <a16:creationId xmlns:a16="http://schemas.microsoft.com/office/drawing/2014/main" id="{E0F64925-124E-A24F-B834-3E3A17995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86545"/>
            <a:ext cx="3157904" cy="5062672"/>
          </a:xfrm>
          <a:prstGeom prst="rect">
            <a:avLst/>
          </a:prstGeom>
        </p:spPr>
      </p:pic>
      <p:pic>
        <p:nvPicPr>
          <p:cNvPr id="9" name="Picture 8" descr="A clock hanging on the wall&#10;&#10;Description automatically generated">
            <a:extLst>
              <a:ext uri="{FF2B5EF4-FFF2-40B4-BE49-F238E27FC236}">
                <a16:creationId xmlns:a16="http://schemas.microsoft.com/office/drawing/2014/main" id="{4E887FDB-7B22-704B-AFF0-C53B842886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5005" y="1154581"/>
            <a:ext cx="3160695" cy="50946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8DAF35-475A-C945-AFE4-E3CB381E367D}"/>
              </a:ext>
            </a:extLst>
          </p:cNvPr>
          <p:cNvSpPr txBox="1"/>
          <p:nvPr/>
        </p:nvSpPr>
        <p:spPr>
          <a:xfrm>
            <a:off x="314794" y="579548"/>
            <a:ext cx="230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1"/>
                </a:solidFill>
              </a:rPr>
              <a:t>IMAGE ORIGINALE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DB0209-4D82-2A46-9BEF-56627156240D}"/>
              </a:ext>
            </a:extLst>
          </p:cNvPr>
          <p:cNvSpPr txBox="1"/>
          <p:nvPr/>
        </p:nvSpPr>
        <p:spPr>
          <a:xfrm>
            <a:off x="3703546" y="582958"/>
            <a:ext cx="230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1"/>
                </a:solidFill>
              </a:rPr>
              <a:t>IMAGE CORRIGÉE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C09D03-4BA6-604D-8192-F308520C8132}"/>
              </a:ext>
            </a:extLst>
          </p:cNvPr>
          <p:cNvSpPr txBox="1"/>
          <p:nvPr/>
        </p:nvSpPr>
        <p:spPr>
          <a:xfrm>
            <a:off x="6955596" y="99646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PRÉTRAITEMENT DES DONNÉES – DONNÉES IMAGE</a:t>
            </a:r>
          </a:p>
        </p:txBody>
      </p:sp>
    </p:spTree>
    <p:extLst>
      <p:ext uri="{BB962C8B-B14F-4D97-AF65-F5344CB8AC3E}">
        <p14:creationId xmlns:p14="http://schemas.microsoft.com/office/powerpoint/2010/main" val="1698762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C3ED72BE-2F78-4DD7-B0A1-DCD0503B1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5C833D35-D91C-6547-8CDB-985E4C47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2" name="Footer Placeholder 18">
            <a:extLst>
              <a:ext uri="{FF2B5EF4-FFF2-40B4-BE49-F238E27FC236}">
                <a16:creationId xmlns:a16="http://schemas.microsoft.com/office/drawing/2014/main" id="{6D5EE17F-7341-FB41-9B1C-6876814FA046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6E9A764-D9AA-A942-B91F-C6D8BC31B4BA}"/>
              </a:ext>
            </a:extLst>
          </p:cNvPr>
          <p:cNvSpPr txBox="1">
            <a:spLocks/>
          </p:cNvSpPr>
          <p:nvPr/>
        </p:nvSpPr>
        <p:spPr>
          <a:xfrm>
            <a:off x="7239600" y="1029600"/>
            <a:ext cx="4225325" cy="189379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Filtrage</a:t>
            </a:r>
            <a:br>
              <a:rPr lang="fr-FR" sz="3300" dirty="0"/>
            </a:br>
            <a:r>
              <a:rPr lang="fr-FR" sz="33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3100" dirty="0">
                <a:solidFill>
                  <a:schemeClr val="accent1"/>
                </a:solidFill>
              </a:rPr>
              <a:t>FILTRE GAUSSIEN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CD6AAA-0087-264F-8C7A-B4A426A0CC2A}"/>
              </a:ext>
            </a:extLst>
          </p:cNvPr>
          <p:cNvSpPr txBox="1"/>
          <p:nvPr/>
        </p:nvSpPr>
        <p:spPr>
          <a:xfrm>
            <a:off x="7364978" y="3002972"/>
            <a:ext cx="4099947" cy="3325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1">
              <a:spcAft>
                <a:spcPts val="1000"/>
              </a:spcAft>
              <a:buClr>
                <a:schemeClr val="tx1"/>
              </a:buClr>
              <a:buSzPct val="100000"/>
            </a:pPr>
            <a:endParaRPr lang="fr-FR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2C4C67-4C7D-C043-BE33-8565528518C9}"/>
              </a:ext>
            </a:extLst>
          </p:cNvPr>
          <p:cNvSpPr/>
          <p:nvPr/>
        </p:nvSpPr>
        <p:spPr>
          <a:xfrm>
            <a:off x="-22031" y="-2072"/>
            <a:ext cx="6717277" cy="687193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3E5D3C-9BB2-7C41-B612-39D46995BDDA}"/>
              </a:ext>
            </a:extLst>
          </p:cNvPr>
          <p:cNvSpPr txBox="1"/>
          <p:nvPr/>
        </p:nvSpPr>
        <p:spPr>
          <a:xfrm>
            <a:off x="7364978" y="2923390"/>
            <a:ext cx="4099947" cy="3325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</a:pPr>
            <a:endParaRPr lang="fr-FR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B1727F-9830-1745-B1BA-C3299A69B379}"/>
              </a:ext>
            </a:extLst>
          </p:cNvPr>
          <p:cNvSpPr txBox="1"/>
          <p:nvPr/>
        </p:nvSpPr>
        <p:spPr>
          <a:xfrm>
            <a:off x="7517378" y="3075790"/>
            <a:ext cx="4099947" cy="3325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</a:pPr>
            <a:endParaRPr lang="fr-FR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540A39-949B-B34E-9E76-72942BFBB1EA}"/>
              </a:ext>
            </a:extLst>
          </p:cNvPr>
          <p:cNvSpPr txBox="1"/>
          <p:nvPr/>
        </p:nvSpPr>
        <p:spPr>
          <a:xfrm>
            <a:off x="7324303" y="2930154"/>
            <a:ext cx="4099947" cy="3325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</a:pPr>
            <a:endParaRPr lang="fr-FR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5E6AD7-6552-E34A-A2A3-C18C206600FB}"/>
              </a:ext>
            </a:extLst>
          </p:cNvPr>
          <p:cNvSpPr txBox="1"/>
          <p:nvPr/>
        </p:nvSpPr>
        <p:spPr>
          <a:xfrm>
            <a:off x="7239600" y="3228190"/>
            <a:ext cx="4225325" cy="1588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</a:pPr>
            <a:endParaRPr lang="fr-FR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9C248B-824E-E641-8BAE-9765AA25AF07}"/>
              </a:ext>
            </a:extLst>
          </p:cNvPr>
          <p:cNvSpPr/>
          <p:nvPr/>
        </p:nvSpPr>
        <p:spPr>
          <a:xfrm>
            <a:off x="-22031" y="-2072"/>
            <a:ext cx="6717277" cy="687193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015549-A834-1D49-95A3-2624AA77DFD6}"/>
              </a:ext>
            </a:extLst>
          </p:cNvPr>
          <p:cNvSpPr txBox="1"/>
          <p:nvPr/>
        </p:nvSpPr>
        <p:spPr>
          <a:xfrm>
            <a:off x="314794" y="579548"/>
            <a:ext cx="230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1"/>
                </a:solidFill>
              </a:rPr>
              <a:t>IMAGE CORRIGÉE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BD2C06-9076-0046-A714-B96AE463FB40}"/>
              </a:ext>
            </a:extLst>
          </p:cNvPr>
          <p:cNvSpPr txBox="1"/>
          <p:nvPr/>
        </p:nvSpPr>
        <p:spPr>
          <a:xfrm>
            <a:off x="3703546" y="582958"/>
            <a:ext cx="2308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1"/>
                </a:solidFill>
              </a:rPr>
              <a:t>IMAGE CORRIGÉE + FILTRE GAUSSIEN</a:t>
            </a:r>
          </a:p>
        </p:txBody>
      </p:sp>
      <p:pic>
        <p:nvPicPr>
          <p:cNvPr id="24" name="Picture 23" descr="A clock hanging on the wall&#10;&#10;Description automatically generated">
            <a:extLst>
              <a:ext uri="{FF2B5EF4-FFF2-40B4-BE49-F238E27FC236}">
                <a16:creationId xmlns:a16="http://schemas.microsoft.com/office/drawing/2014/main" id="{C3BDD70D-72B5-5D4E-BA79-D478A4141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233" y="1423076"/>
            <a:ext cx="3160695" cy="5094636"/>
          </a:xfrm>
          <a:prstGeom prst="rect">
            <a:avLst/>
          </a:prstGeom>
        </p:spPr>
      </p:pic>
      <p:pic>
        <p:nvPicPr>
          <p:cNvPr id="3" name="Picture 2" descr="A close up of a clock&#10;&#10;Description automatically generated">
            <a:extLst>
              <a:ext uri="{FF2B5EF4-FFF2-40B4-BE49-F238E27FC236}">
                <a16:creationId xmlns:a16="http://schemas.microsoft.com/office/drawing/2014/main" id="{738FAD10-F79F-6549-951C-641C369E3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8696" y="1413227"/>
            <a:ext cx="3226984" cy="518648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065906B-EAA5-C54B-BB97-732C440E0DE0}"/>
              </a:ext>
            </a:extLst>
          </p:cNvPr>
          <p:cNvSpPr txBox="1"/>
          <p:nvPr/>
        </p:nvSpPr>
        <p:spPr>
          <a:xfrm>
            <a:off x="7239600" y="3228190"/>
            <a:ext cx="4225325" cy="1462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Font typeface=".Apple Color Emoji UI"/>
              <a:buChar char="🟢"/>
            </a:pPr>
            <a:r>
              <a:rPr lang="fr-FR" sz="2000" dirty="0"/>
              <a:t>Les artéfacts ont disparu</a:t>
            </a:r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Font typeface=".Apple Color Emoji UI"/>
              <a:buChar char="🔴"/>
            </a:pPr>
            <a:r>
              <a:rPr lang="fr-FR" sz="2000" dirty="0"/>
              <a:t>L’image est devenu floue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4C73E1-98D7-854C-9F49-DB2FDCFDACD3}"/>
              </a:ext>
            </a:extLst>
          </p:cNvPr>
          <p:cNvSpPr txBox="1"/>
          <p:nvPr/>
        </p:nvSpPr>
        <p:spPr>
          <a:xfrm>
            <a:off x="6955596" y="99646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PRÉTRAITEMENT DES DONNÉES – DONNÉES IMAGE</a:t>
            </a:r>
          </a:p>
        </p:txBody>
      </p:sp>
    </p:spTree>
    <p:extLst>
      <p:ext uri="{BB962C8B-B14F-4D97-AF65-F5344CB8AC3E}">
        <p14:creationId xmlns:p14="http://schemas.microsoft.com/office/powerpoint/2010/main" val="1880297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C3ED72BE-2F78-4DD7-B0A1-DCD0503B1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5C833D35-D91C-6547-8CDB-985E4C47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2" name="Footer Placeholder 18">
            <a:extLst>
              <a:ext uri="{FF2B5EF4-FFF2-40B4-BE49-F238E27FC236}">
                <a16:creationId xmlns:a16="http://schemas.microsoft.com/office/drawing/2014/main" id="{6D5EE17F-7341-FB41-9B1C-6876814FA046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6E9A764-D9AA-A942-B91F-C6D8BC31B4BA}"/>
              </a:ext>
            </a:extLst>
          </p:cNvPr>
          <p:cNvSpPr txBox="1">
            <a:spLocks/>
          </p:cNvSpPr>
          <p:nvPr/>
        </p:nvSpPr>
        <p:spPr>
          <a:xfrm>
            <a:off x="7239600" y="1029600"/>
            <a:ext cx="4225325" cy="189379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Filtrage</a:t>
            </a:r>
            <a:br>
              <a:rPr lang="fr-FR" sz="3300" dirty="0"/>
            </a:br>
            <a:r>
              <a:rPr lang="fr-FR" sz="33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3100" dirty="0">
                <a:solidFill>
                  <a:schemeClr val="accent1"/>
                </a:solidFill>
              </a:rPr>
              <a:t>FILTRE MÉDIAN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CD6AAA-0087-264F-8C7A-B4A426A0CC2A}"/>
              </a:ext>
            </a:extLst>
          </p:cNvPr>
          <p:cNvSpPr txBox="1"/>
          <p:nvPr/>
        </p:nvSpPr>
        <p:spPr>
          <a:xfrm>
            <a:off x="7364978" y="3002972"/>
            <a:ext cx="4099947" cy="3325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1">
              <a:spcAft>
                <a:spcPts val="1000"/>
              </a:spcAft>
              <a:buClr>
                <a:schemeClr val="tx1"/>
              </a:buClr>
              <a:buSzPct val="100000"/>
            </a:pPr>
            <a:endParaRPr lang="fr-FR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2C4C67-4C7D-C043-BE33-8565528518C9}"/>
              </a:ext>
            </a:extLst>
          </p:cNvPr>
          <p:cNvSpPr/>
          <p:nvPr/>
        </p:nvSpPr>
        <p:spPr>
          <a:xfrm>
            <a:off x="-22031" y="-2072"/>
            <a:ext cx="6717277" cy="687193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3E5D3C-9BB2-7C41-B612-39D46995BDDA}"/>
              </a:ext>
            </a:extLst>
          </p:cNvPr>
          <p:cNvSpPr txBox="1"/>
          <p:nvPr/>
        </p:nvSpPr>
        <p:spPr>
          <a:xfrm>
            <a:off x="7364978" y="2923390"/>
            <a:ext cx="4099947" cy="3325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</a:pPr>
            <a:endParaRPr lang="fr-FR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B1727F-9830-1745-B1BA-C3299A69B379}"/>
              </a:ext>
            </a:extLst>
          </p:cNvPr>
          <p:cNvSpPr txBox="1"/>
          <p:nvPr/>
        </p:nvSpPr>
        <p:spPr>
          <a:xfrm>
            <a:off x="7517378" y="3075790"/>
            <a:ext cx="4099947" cy="3325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</a:pPr>
            <a:endParaRPr lang="fr-FR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540A39-949B-B34E-9E76-72942BFBB1EA}"/>
              </a:ext>
            </a:extLst>
          </p:cNvPr>
          <p:cNvSpPr txBox="1"/>
          <p:nvPr/>
        </p:nvSpPr>
        <p:spPr>
          <a:xfrm>
            <a:off x="7324303" y="2930154"/>
            <a:ext cx="4099947" cy="3325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</a:pPr>
            <a:endParaRPr lang="fr-FR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5E6AD7-6552-E34A-A2A3-C18C206600FB}"/>
              </a:ext>
            </a:extLst>
          </p:cNvPr>
          <p:cNvSpPr txBox="1"/>
          <p:nvPr/>
        </p:nvSpPr>
        <p:spPr>
          <a:xfrm>
            <a:off x="7239600" y="3228190"/>
            <a:ext cx="4225325" cy="1588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</a:pPr>
            <a:endParaRPr lang="fr-FR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9C248B-824E-E641-8BAE-9765AA25AF07}"/>
              </a:ext>
            </a:extLst>
          </p:cNvPr>
          <p:cNvSpPr/>
          <p:nvPr/>
        </p:nvSpPr>
        <p:spPr>
          <a:xfrm>
            <a:off x="-22031" y="-2072"/>
            <a:ext cx="6717277" cy="687193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015549-A834-1D49-95A3-2624AA77DFD6}"/>
              </a:ext>
            </a:extLst>
          </p:cNvPr>
          <p:cNvSpPr txBox="1"/>
          <p:nvPr/>
        </p:nvSpPr>
        <p:spPr>
          <a:xfrm>
            <a:off x="314794" y="579548"/>
            <a:ext cx="230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1"/>
                </a:solidFill>
              </a:rPr>
              <a:t>IMAGE CORRIGÉE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BD2C06-9076-0046-A714-B96AE463FB40}"/>
              </a:ext>
            </a:extLst>
          </p:cNvPr>
          <p:cNvSpPr txBox="1"/>
          <p:nvPr/>
        </p:nvSpPr>
        <p:spPr>
          <a:xfrm>
            <a:off x="3703546" y="582958"/>
            <a:ext cx="2308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1"/>
                </a:solidFill>
              </a:rPr>
              <a:t>IMAGE CORRIGÉE + FILTRE MÉDIAN</a:t>
            </a:r>
          </a:p>
        </p:txBody>
      </p:sp>
      <p:pic>
        <p:nvPicPr>
          <p:cNvPr id="24" name="Picture 23" descr="A clock hanging on the wall&#10;&#10;Description automatically generated">
            <a:extLst>
              <a:ext uri="{FF2B5EF4-FFF2-40B4-BE49-F238E27FC236}">
                <a16:creationId xmlns:a16="http://schemas.microsoft.com/office/drawing/2014/main" id="{C3BDD70D-72B5-5D4E-BA79-D478A4141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233" y="1423076"/>
            <a:ext cx="3160695" cy="5094636"/>
          </a:xfrm>
          <a:prstGeom prst="rect">
            <a:avLst/>
          </a:prstGeom>
        </p:spPr>
      </p:pic>
      <p:pic>
        <p:nvPicPr>
          <p:cNvPr id="4" name="Picture 3" descr="A picture containing object, clock, green, sitting&#10;&#10;Description automatically generated">
            <a:extLst>
              <a:ext uri="{FF2B5EF4-FFF2-40B4-BE49-F238E27FC236}">
                <a16:creationId xmlns:a16="http://schemas.microsoft.com/office/drawing/2014/main" id="{9C76C6FF-0918-E449-8616-E447AC456F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3041" y="1423076"/>
            <a:ext cx="3207599" cy="516699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7C4996B-0661-A441-ADE5-AE108A6857D3}"/>
              </a:ext>
            </a:extLst>
          </p:cNvPr>
          <p:cNvSpPr txBox="1"/>
          <p:nvPr/>
        </p:nvSpPr>
        <p:spPr>
          <a:xfrm>
            <a:off x="7239600" y="3228190"/>
            <a:ext cx="4225325" cy="1462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Font typeface=".Apple Color Emoji UI"/>
              <a:buChar char="🟢"/>
            </a:pPr>
            <a:r>
              <a:rPr lang="fr-FR" sz="2000" dirty="0"/>
              <a:t>Les artéfacts ont disparu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823707-D336-A04F-AA3D-BB49A15E1E91}"/>
              </a:ext>
            </a:extLst>
          </p:cNvPr>
          <p:cNvSpPr txBox="1"/>
          <p:nvPr/>
        </p:nvSpPr>
        <p:spPr>
          <a:xfrm>
            <a:off x="6955596" y="99646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PRÉTRAITEMENT DES DONNÉES – DONNÉES IMAGE</a:t>
            </a:r>
          </a:p>
        </p:txBody>
      </p:sp>
    </p:spTree>
    <p:extLst>
      <p:ext uri="{BB962C8B-B14F-4D97-AF65-F5344CB8AC3E}">
        <p14:creationId xmlns:p14="http://schemas.microsoft.com/office/powerpoint/2010/main" val="2342166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MODÉLISATIONS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A7DBA7-6A8B-EF4A-AA37-AD303F87C1CE}"/>
              </a:ext>
            </a:extLst>
          </p:cNvPr>
          <p:cNvSpPr txBox="1"/>
          <p:nvPr/>
        </p:nvSpPr>
        <p:spPr>
          <a:xfrm>
            <a:off x="5625679" y="6686723"/>
            <a:ext cx="135886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Photo by Markus </a:t>
            </a:r>
            <a:r>
              <a:rPr lang="en-US" sz="500" i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Spiske</a:t>
            </a:r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on Unsplash</a:t>
            </a:r>
            <a:endParaRPr lang="fr-FR" sz="5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Picture 6" descr="A stack of flyers on a table&#10;&#10;Description automatically generated">
            <a:extLst>
              <a:ext uri="{FF2B5EF4-FFF2-40B4-BE49-F238E27FC236}">
                <a16:creationId xmlns:a16="http://schemas.microsoft.com/office/drawing/2014/main" id="{47C324BD-5BF1-EC4C-AE98-76B33C2F01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31" t="11626" r="354" b="3876"/>
          <a:stretch/>
        </p:blipFill>
        <p:spPr>
          <a:xfrm>
            <a:off x="18245" y="0"/>
            <a:ext cx="12155510" cy="687193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5EE44D4-5600-744E-A7CE-089EEF66F8C4}"/>
              </a:ext>
            </a:extLst>
          </p:cNvPr>
          <p:cNvSpPr/>
          <p:nvPr/>
        </p:nvSpPr>
        <p:spPr>
          <a:xfrm>
            <a:off x="0" y="0"/>
            <a:ext cx="12173755" cy="6871934"/>
          </a:xfrm>
          <a:prstGeom prst="rect">
            <a:avLst/>
          </a:prstGeom>
          <a:solidFill>
            <a:schemeClr val="accent1"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1529711-D020-A64C-8F8F-15CF1C7E0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927" y="3946639"/>
            <a:ext cx="10131427" cy="1468800"/>
          </a:xfr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  <p:txBody>
          <a:bodyPr/>
          <a:lstStyle/>
          <a:p>
            <a:r>
              <a:rPr lang="fr-FR" dirty="0"/>
              <a:t>DONNÉES TEXTE</a:t>
            </a:r>
          </a:p>
        </p:txBody>
      </p:sp>
    </p:spTree>
    <p:extLst>
      <p:ext uri="{BB962C8B-B14F-4D97-AF65-F5344CB8AC3E}">
        <p14:creationId xmlns:p14="http://schemas.microsoft.com/office/powerpoint/2010/main" val="3134975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C3ED72BE-2F78-4DD7-B0A1-DCD0503B1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C0EC810-6EF8-FB41-BC02-18BE8722E176}"/>
              </a:ext>
            </a:extLst>
          </p:cNvPr>
          <p:cNvSpPr txBox="1"/>
          <p:nvPr/>
        </p:nvSpPr>
        <p:spPr>
          <a:xfrm>
            <a:off x="7364978" y="3076832"/>
            <a:ext cx="4099947" cy="3102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fr-FR" dirty="0"/>
              <a:t>Suppression des caractères spéciaux</a:t>
            </a:r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fr-FR" dirty="0"/>
              <a:t>Suppression des espaces inutiles (en début et fin de string)</a:t>
            </a:r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fr-FR" dirty="0"/>
              <a:t>Transformation de l’ensemble des strings en minuscules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5C833D35-D91C-6547-8CDB-985E4C47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2" name="Footer Placeholder 18">
            <a:extLst>
              <a:ext uri="{FF2B5EF4-FFF2-40B4-BE49-F238E27FC236}">
                <a16:creationId xmlns:a16="http://schemas.microsoft.com/office/drawing/2014/main" id="{6D5EE17F-7341-FB41-9B1C-6876814FA046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0EAC387-E8BA-E94E-B4E8-5F03D09CB670}"/>
              </a:ext>
            </a:extLst>
          </p:cNvPr>
          <p:cNvSpPr txBox="1">
            <a:spLocks/>
          </p:cNvSpPr>
          <p:nvPr/>
        </p:nvSpPr>
        <p:spPr>
          <a:xfrm>
            <a:off x="7239600" y="1029600"/>
            <a:ext cx="4225325" cy="189379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NETTOYAGE DES STRINGS</a:t>
            </a:r>
            <a:br>
              <a:rPr lang="fr-FR" sz="3300" dirty="0"/>
            </a:br>
            <a:r>
              <a:rPr lang="fr-FR" sz="3300" dirty="0">
                <a:solidFill>
                  <a:schemeClr val="accent1"/>
                </a:solidFill>
              </a:rPr>
              <a:t>_____________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EEA056-43EB-E34B-88D7-765F8CB4BF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6" name="Content Placeholder 5" descr="A picture containing yellow, holding, girl, woman&#10;&#10;Description automatically generated">
            <a:extLst>
              <a:ext uri="{FF2B5EF4-FFF2-40B4-BE49-F238E27FC236}">
                <a16:creationId xmlns:a16="http://schemas.microsoft.com/office/drawing/2014/main" id="{0A9EC71D-C4F3-234B-B6F4-C9FB6FECC2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788"/>
          <a:stretch/>
        </p:blipFill>
        <p:spPr>
          <a:xfrm>
            <a:off x="0" y="0"/>
            <a:ext cx="6706645" cy="685621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5E397B3-036D-8B40-81D7-7C362D698EFA}"/>
              </a:ext>
            </a:extLst>
          </p:cNvPr>
          <p:cNvSpPr/>
          <p:nvPr/>
        </p:nvSpPr>
        <p:spPr>
          <a:xfrm>
            <a:off x="4143" y="15171"/>
            <a:ext cx="6717277" cy="6871934"/>
          </a:xfrm>
          <a:prstGeom prst="rect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A96E48-E0AB-2B4A-BCAB-4F8F2FBBD3CE}"/>
              </a:ext>
            </a:extLst>
          </p:cNvPr>
          <p:cNvSpPr txBox="1"/>
          <p:nvPr/>
        </p:nvSpPr>
        <p:spPr>
          <a:xfrm>
            <a:off x="6955596" y="99646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PRÉTRAITEMENT DES DONNÉES – DONNÉES TEXTE</a:t>
            </a:r>
          </a:p>
        </p:txBody>
      </p:sp>
    </p:spTree>
    <p:extLst>
      <p:ext uri="{BB962C8B-B14F-4D97-AF65-F5344CB8AC3E}">
        <p14:creationId xmlns:p14="http://schemas.microsoft.com/office/powerpoint/2010/main" val="2456963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C3ED72BE-2F78-4DD7-B0A1-DCD0503B1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C0EC810-6EF8-FB41-BC02-18BE8722E176}"/>
              </a:ext>
            </a:extLst>
          </p:cNvPr>
          <p:cNvSpPr txBox="1"/>
          <p:nvPr/>
        </p:nvSpPr>
        <p:spPr>
          <a:xfrm>
            <a:off x="7364978" y="3076832"/>
            <a:ext cx="4099947" cy="3102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fr-FR" dirty="0" err="1"/>
              <a:t>Tokenization</a:t>
            </a:r>
            <a:r>
              <a:rPr lang="fr-FR" dirty="0"/>
              <a:t> : découpage en mots</a:t>
            </a:r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fr-FR" dirty="0"/>
              <a:t>Suppression des stop </a:t>
            </a:r>
            <a:r>
              <a:rPr lang="fr-FR" dirty="0" err="1"/>
              <a:t>words</a:t>
            </a:r>
            <a:r>
              <a:rPr lang="fr-FR" dirty="0"/>
              <a:t> : suppression des mots les plus communs = les moins discriminants</a:t>
            </a:r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fr-FR" dirty="0" err="1"/>
              <a:t>Lemmatization</a:t>
            </a:r>
            <a:r>
              <a:rPr lang="fr-FR" dirty="0"/>
              <a:t> : transformation des mots en leur racine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5C833D35-D91C-6547-8CDB-985E4C47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2" name="Footer Placeholder 18">
            <a:extLst>
              <a:ext uri="{FF2B5EF4-FFF2-40B4-BE49-F238E27FC236}">
                <a16:creationId xmlns:a16="http://schemas.microsoft.com/office/drawing/2014/main" id="{6D5EE17F-7341-FB41-9B1C-6876814FA046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0EAC387-E8BA-E94E-B4E8-5F03D09CB670}"/>
              </a:ext>
            </a:extLst>
          </p:cNvPr>
          <p:cNvSpPr txBox="1">
            <a:spLocks/>
          </p:cNvSpPr>
          <p:nvPr/>
        </p:nvSpPr>
        <p:spPr>
          <a:xfrm>
            <a:off x="7239600" y="1029600"/>
            <a:ext cx="4225325" cy="189379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TRANSFORMATION EN UNITÉS DE SENS</a:t>
            </a:r>
            <a:br>
              <a:rPr lang="fr-FR" sz="3300" dirty="0"/>
            </a:br>
            <a:r>
              <a:rPr lang="fr-FR" sz="3300" dirty="0">
                <a:solidFill>
                  <a:schemeClr val="accent1"/>
                </a:solidFill>
              </a:rPr>
              <a:t>_____________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36D4DA-CE62-A94A-9707-2587C73E63C7}"/>
              </a:ext>
            </a:extLst>
          </p:cNvPr>
          <p:cNvSpPr/>
          <p:nvPr/>
        </p:nvSpPr>
        <p:spPr>
          <a:xfrm>
            <a:off x="370703" y="1161535"/>
            <a:ext cx="6240162" cy="531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this is a fashionable watch from mtg that adds to your style</a:t>
            </a:r>
            <a:endParaRPr lang="fr-FR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F0D25D-4935-1A4C-8194-4E3D7A42DE97}"/>
              </a:ext>
            </a:extLst>
          </p:cNvPr>
          <p:cNvSpPr txBox="1"/>
          <p:nvPr/>
        </p:nvSpPr>
        <p:spPr>
          <a:xfrm>
            <a:off x="332603" y="2300345"/>
            <a:ext cx="1571115" cy="36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Tokenization</a:t>
            </a:r>
            <a:endParaRPr lang="fr-FR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DCD008-6FE6-574F-B258-85ED96813584}"/>
              </a:ext>
            </a:extLst>
          </p:cNvPr>
          <p:cNvSpPr/>
          <p:nvPr/>
        </p:nvSpPr>
        <p:spPr>
          <a:xfrm>
            <a:off x="434204" y="2896766"/>
            <a:ext cx="453581" cy="531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this</a:t>
            </a:r>
            <a:endParaRPr lang="fr-FR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BA80CE-A082-DD43-98F1-D1874DF215E3}"/>
              </a:ext>
            </a:extLst>
          </p:cNvPr>
          <p:cNvSpPr/>
          <p:nvPr/>
        </p:nvSpPr>
        <p:spPr>
          <a:xfrm>
            <a:off x="950740" y="2896766"/>
            <a:ext cx="302280" cy="531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is</a:t>
            </a:r>
            <a:endParaRPr lang="fr-FR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4E5937-3BB5-9D48-990A-46E8F754AA53}"/>
              </a:ext>
            </a:extLst>
          </p:cNvPr>
          <p:cNvSpPr/>
          <p:nvPr/>
        </p:nvSpPr>
        <p:spPr>
          <a:xfrm>
            <a:off x="1315975" y="2896766"/>
            <a:ext cx="263901" cy="531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</a:t>
            </a:r>
            <a:endParaRPr lang="fr-FR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681A191-B606-1D4B-B4B9-BE3AA575AE90}"/>
              </a:ext>
            </a:extLst>
          </p:cNvPr>
          <p:cNvSpPr/>
          <p:nvPr/>
        </p:nvSpPr>
        <p:spPr>
          <a:xfrm>
            <a:off x="1642831" y="2896766"/>
            <a:ext cx="899403" cy="531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fashionable</a:t>
            </a:r>
            <a:endParaRPr lang="fr-FR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37E4E58-4E4D-1F4E-9111-883CD8BA80AD}"/>
              </a:ext>
            </a:extLst>
          </p:cNvPr>
          <p:cNvSpPr/>
          <p:nvPr/>
        </p:nvSpPr>
        <p:spPr>
          <a:xfrm>
            <a:off x="2605189" y="2896766"/>
            <a:ext cx="561745" cy="531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watch</a:t>
            </a:r>
            <a:endParaRPr lang="fr-FR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BB4E3C0-52EC-3247-BF81-CE7B803AC423}"/>
              </a:ext>
            </a:extLst>
          </p:cNvPr>
          <p:cNvSpPr/>
          <p:nvPr/>
        </p:nvSpPr>
        <p:spPr>
          <a:xfrm>
            <a:off x="3229889" y="2896766"/>
            <a:ext cx="510713" cy="531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from</a:t>
            </a:r>
            <a:endParaRPr lang="fr-FR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37A641F-D004-9545-A9D8-21102349AFBA}"/>
              </a:ext>
            </a:extLst>
          </p:cNvPr>
          <p:cNvSpPr/>
          <p:nvPr/>
        </p:nvSpPr>
        <p:spPr>
          <a:xfrm>
            <a:off x="3803557" y="2896766"/>
            <a:ext cx="448004" cy="531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mtg</a:t>
            </a:r>
            <a:endParaRPr lang="fr-F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589AC74-BD00-344A-BF09-72B652AC4CAA}"/>
              </a:ext>
            </a:extLst>
          </p:cNvPr>
          <p:cNvSpPr/>
          <p:nvPr/>
        </p:nvSpPr>
        <p:spPr>
          <a:xfrm>
            <a:off x="4314516" y="2896766"/>
            <a:ext cx="446874" cy="531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that</a:t>
            </a:r>
            <a:endParaRPr lang="fr-FR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75FBB72-9B0E-7C43-9656-C1A7BDE1665D}"/>
              </a:ext>
            </a:extLst>
          </p:cNvPr>
          <p:cNvSpPr/>
          <p:nvPr/>
        </p:nvSpPr>
        <p:spPr>
          <a:xfrm>
            <a:off x="4824345" y="2896766"/>
            <a:ext cx="478202" cy="531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adds</a:t>
            </a:r>
            <a:endParaRPr lang="fr-FR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C50056-3824-2544-85C8-C6C0B2AA3A16}"/>
              </a:ext>
            </a:extLst>
          </p:cNvPr>
          <p:cNvSpPr/>
          <p:nvPr/>
        </p:nvSpPr>
        <p:spPr>
          <a:xfrm>
            <a:off x="5365502" y="2896766"/>
            <a:ext cx="338900" cy="531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</a:t>
            </a:r>
            <a:endParaRPr lang="fr-FR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F398B5A-B118-AE43-8E30-B0681892B7E6}"/>
              </a:ext>
            </a:extLst>
          </p:cNvPr>
          <p:cNvSpPr/>
          <p:nvPr/>
        </p:nvSpPr>
        <p:spPr>
          <a:xfrm>
            <a:off x="5767357" y="2896766"/>
            <a:ext cx="475351" cy="531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your</a:t>
            </a:r>
            <a:endParaRPr lang="fr-FR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156D6FE-705D-C249-B6CF-443B1F99E734}"/>
              </a:ext>
            </a:extLst>
          </p:cNvPr>
          <p:cNvSpPr/>
          <p:nvPr/>
        </p:nvSpPr>
        <p:spPr>
          <a:xfrm>
            <a:off x="6305660" y="2896766"/>
            <a:ext cx="475351" cy="531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style</a:t>
            </a:r>
            <a:endParaRPr lang="fr-FR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C7C626-DB85-C743-AEF2-C4E927AAB335}"/>
              </a:ext>
            </a:extLst>
          </p:cNvPr>
          <p:cNvSpPr txBox="1"/>
          <p:nvPr/>
        </p:nvSpPr>
        <p:spPr>
          <a:xfrm>
            <a:off x="332603" y="3644984"/>
            <a:ext cx="376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Suppression des stop </a:t>
            </a:r>
            <a:r>
              <a:rPr lang="fr-FR" b="1" dirty="0" err="1"/>
              <a:t>words</a:t>
            </a:r>
            <a:r>
              <a:rPr lang="fr-FR" b="1" dirty="0"/>
              <a:t> 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F95FDF7-6315-BD4A-93C1-29CB5C4F746D}"/>
              </a:ext>
            </a:extLst>
          </p:cNvPr>
          <p:cNvSpPr/>
          <p:nvPr/>
        </p:nvSpPr>
        <p:spPr>
          <a:xfrm>
            <a:off x="1642831" y="4241405"/>
            <a:ext cx="899403" cy="531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fashionable</a:t>
            </a:r>
            <a:endParaRPr lang="fr-FR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8099A11-1334-B74E-B40E-9C31C867BC78}"/>
              </a:ext>
            </a:extLst>
          </p:cNvPr>
          <p:cNvSpPr/>
          <p:nvPr/>
        </p:nvSpPr>
        <p:spPr>
          <a:xfrm>
            <a:off x="2605189" y="4241405"/>
            <a:ext cx="561745" cy="531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watch</a:t>
            </a:r>
            <a:endParaRPr lang="fr-FR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2F214EA-54BC-284E-B924-8CF61FA3D6D0}"/>
              </a:ext>
            </a:extLst>
          </p:cNvPr>
          <p:cNvSpPr/>
          <p:nvPr/>
        </p:nvSpPr>
        <p:spPr>
          <a:xfrm>
            <a:off x="3803557" y="4241405"/>
            <a:ext cx="448004" cy="531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mtg</a:t>
            </a:r>
            <a:endParaRPr lang="fr-FR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C57454D-DA13-C24B-A50B-EBC8EB58AAE0}"/>
              </a:ext>
            </a:extLst>
          </p:cNvPr>
          <p:cNvSpPr/>
          <p:nvPr/>
        </p:nvSpPr>
        <p:spPr>
          <a:xfrm>
            <a:off x="4824345" y="4241405"/>
            <a:ext cx="478202" cy="531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adds</a:t>
            </a:r>
            <a:endParaRPr lang="fr-FR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EFC795F-3B75-D54A-BB66-F05B9F0D06C6}"/>
              </a:ext>
            </a:extLst>
          </p:cNvPr>
          <p:cNvSpPr/>
          <p:nvPr/>
        </p:nvSpPr>
        <p:spPr>
          <a:xfrm>
            <a:off x="6305660" y="4241405"/>
            <a:ext cx="475351" cy="531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style</a:t>
            </a:r>
            <a:endParaRPr lang="fr-FR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A894F79-D380-D441-90F4-0F22135C2CA7}"/>
              </a:ext>
            </a:extLst>
          </p:cNvPr>
          <p:cNvSpPr txBox="1"/>
          <p:nvPr/>
        </p:nvSpPr>
        <p:spPr>
          <a:xfrm>
            <a:off x="374435" y="5002546"/>
            <a:ext cx="376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Lemmatization</a:t>
            </a:r>
            <a:endParaRPr lang="fr-FR" b="1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ACAEA49-DBBF-9D4D-95B3-72E5E81DD46F}"/>
              </a:ext>
            </a:extLst>
          </p:cNvPr>
          <p:cNvSpPr/>
          <p:nvPr/>
        </p:nvSpPr>
        <p:spPr>
          <a:xfrm>
            <a:off x="1684663" y="5598967"/>
            <a:ext cx="899403" cy="531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fashionable</a:t>
            </a:r>
            <a:endParaRPr lang="fr-FR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96BE465-7619-EB4B-828E-CD302763F317}"/>
              </a:ext>
            </a:extLst>
          </p:cNvPr>
          <p:cNvSpPr/>
          <p:nvPr/>
        </p:nvSpPr>
        <p:spPr>
          <a:xfrm>
            <a:off x="2647021" y="5598967"/>
            <a:ext cx="561745" cy="531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watch</a:t>
            </a:r>
            <a:endParaRPr lang="fr-FR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5478F3D-418F-524A-BF2F-756571F3C946}"/>
              </a:ext>
            </a:extLst>
          </p:cNvPr>
          <p:cNvSpPr/>
          <p:nvPr/>
        </p:nvSpPr>
        <p:spPr>
          <a:xfrm>
            <a:off x="3845389" y="5598967"/>
            <a:ext cx="448004" cy="531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mtg</a:t>
            </a:r>
            <a:endParaRPr lang="fr-FR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9945BAF-63E4-8641-971A-54F3E7E1A89E}"/>
              </a:ext>
            </a:extLst>
          </p:cNvPr>
          <p:cNvSpPr/>
          <p:nvPr/>
        </p:nvSpPr>
        <p:spPr>
          <a:xfrm>
            <a:off x="4866177" y="5598967"/>
            <a:ext cx="478202" cy="53134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</a:t>
            </a:r>
            <a:endParaRPr lang="fr-FR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F5816A5-5444-224A-8CC5-BF1A237D8C61}"/>
              </a:ext>
            </a:extLst>
          </p:cNvPr>
          <p:cNvSpPr/>
          <p:nvPr/>
        </p:nvSpPr>
        <p:spPr>
          <a:xfrm>
            <a:off x="6347492" y="5598967"/>
            <a:ext cx="475351" cy="531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style</a:t>
            </a:r>
            <a:endParaRPr lang="fr-FR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90F9F7-A736-E74E-910C-849F6222D90C}"/>
              </a:ext>
            </a:extLst>
          </p:cNvPr>
          <p:cNvSpPr txBox="1"/>
          <p:nvPr/>
        </p:nvSpPr>
        <p:spPr>
          <a:xfrm>
            <a:off x="6955596" y="99646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PRÉTRAITEMENT DES DONNÉES – DONNÉES TEXTE</a:t>
            </a:r>
          </a:p>
        </p:txBody>
      </p:sp>
    </p:spTree>
    <p:extLst>
      <p:ext uri="{BB962C8B-B14F-4D97-AF65-F5344CB8AC3E}">
        <p14:creationId xmlns:p14="http://schemas.microsoft.com/office/powerpoint/2010/main" val="2956433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C3ED72BE-2F78-4DD7-B0A1-DCD0503B1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98F542-287A-CD4D-A9C1-B763E9AA3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978" y="1030289"/>
            <a:ext cx="4099947" cy="919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JEU DE DONNéES FINAL</a:t>
            </a:r>
            <a:endParaRPr lang="en-US" sz="35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0EC810-6EF8-FB41-BC02-18BE8722E176}"/>
              </a:ext>
            </a:extLst>
          </p:cNvPr>
          <p:cNvSpPr txBox="1"/>
          <p:nvPr/>
        </p:nvSpPr>
        <p:spPr>
          <a:xfrm>
            <a:off x="7320622" y="2046625"/>
            <a:ext cx="4317196" cy="4282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fr-FR" dirty="0"/>
              <a:t>Base de données produits : 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ü"/>
            </a:pPr>
            <a:r>
              <a:rPr lang="fr-FR" dirty="0"/>
              <a:t>1049 produits 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ü"/>
            </a:pPr>
            <a:r>
              <a:rPr lang="fr-FR" dirty="0"/>
              <a:t>5 indicateurs + image produit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ü"/>
            </a:pPr>
            <a:r>
              <a:rPr lang="fr-FR" dirty="0"/>
              <a:t>couvrant 2 types d’informations: </a:t>
            </a:r>
          </a:p>
          <a:p>
            <a:pPr marL="1200150" lvl="2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Informations produits</a:t>
            </a:r>
          </a:p>
          <a:p>
            <a:pPr marL="1200150" lvl="2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Images produits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5C833D35-D91C-6547-8CDB-985E4C47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2" name="Footer Placeholder 18">
            <a:extLst>
              <a:ext uri="{FF2B5EF4-FFF2-40B4-BE49-F238E27FC236}">
                <a16:creationId xmlns:a16="http://schemas.microsoft.com/office/drawing/2014/main" id="{6D5EE17F-7341-FB41-9B1C-6876814FA046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graphicFrame>
        <p:nvGraphicFramePr>
          <p:cNvPr id="11" name="Content Placeholder 19">
            <a:extLst>
              <a:ext uri="{FF2B5EF4-FFF2-40B4-BE49-F238E27FC236}">
                <a16:creationId xmlns:a16="http://schemas.microsoft.com/office/drawing/2014/main" id="{3D603643-67AE-AE4D-B406-1E0EBEE616D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51634651"/>
              </p:ext>
            </p:extLst>
          </p:nvPr>
        </p:nvGraphicFramePr>
        <p:xfrm>
          <a:off x="817666" y="1350498"/>
          <a:ext cx="6001363" cy="486129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15453">
                  <a:extLst>
                    <a:ext uri="{9D8B030D-6E8A-4147-A177-3AD203B41FA5}">
                      <a16:colId xmlns:a16="http://schemas.microsoft.com/office/drawing/2014/main" val="1021641312"/>
                    </a:ext>
                  </a:extLst>
                </a:gridCol>
                <a:gridCol w="3385910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</a:tblGrid>
              <a:tr h="739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FEATURES</a:t>
                      </a:r>
                      <a:endParaRPr lang="en-US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DESCRIPTION</a:t>
                      </a:r>
                      <a:endParaRPr lang="en-US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55939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dirty="0">
                          <a:effectLst/>
                        </a:rPr>
                        <a:t>image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dirty="0">
                          <a:effectLst/>
                        </a:rPr>
                        <a:t>C</a:t>
                      </a:r>
                      <a:r>
                        <a:rPr lang="en-MQ" sz="1600" dirty="0">
                          <a:effectLst/>
                        </a:rPr>
                        <a:t>hemin accès image : </a:t>
                      </a:r>
                    </a:p>
                    <a:p>
                      <a:pPr algn="l" fontAlgn="ctr"/>
                      <a:r>
                        <a:rPr lang="en-MQ" sz="1600" dirty="0">
                          <a:effectLst/>
                        </a:rPr>
                        <a:t>ID produit + “.jpg”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312355"/>
                  </a:ext>
                </a:extLst>
              </a:tr>
              <a:tr h="55939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dirty="0" err="1">
                          <a:effectLst/>
                        </a:rPr>
                        <a:t>product_name</a:t>
                      </a:r>
                      <a:endParaRPr lang="en-US" sz="16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Q" sz="1600" dirty="0">
                          <a:effectLst/>
                        </a:rPr>
                        <a:t>Nom produit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904146"/>
                  </a:ext>
                </a:extLst>
              </a:tr>
              <a:tr h="93232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dirty="0">
                          <a:effectLst/>
                        </a:rPr>
                        <a:t>category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Q" sz="1600" dirty="0">
                          <a:effectLst/>
                        </a:rPr>
                        <a:t>Catégorie produit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648090"/>
                  </a:ext>
                </a:extLst>
              </a:tr>
              <a:tr h="55939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dirty="0">
                          <a:effectLst/>
                        </a:rPr>
                        <a:t>subcategory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Q" sz="1600" dirty="0">
                          <a:effectLst/>
                        </a:rPr>
                        <a:t>Sous-catégorie produit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657188"/>
                  </a:ext>
                </a:extLst>
              </a:tr>
              <a:tr h="55939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dirty="0">
                          <a:effectLst/>
                        </a:rPr>
                        <a:t>description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Q" sz="1600" dirty="0">
                          <a:effectLst/>
                        </a:rPr>
                        <a:t>Description produit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312131"/>
                  </a:ext>
                </a:extLst>
              </a:tr>
              <a:tr h="93232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dirty="0" err="1">
                          <a:effectLst/>
                        </a:rPr>
                        <a:t>product_specifications</a:t>
                      </a:r>
                      <a:endParaRPr lang="en-US" sz="16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Q" sz="1600" dirty="0">
                          <a:effectLst/>
                        </a:rPr>
                        <a:t>L</a:t>
                      </a:r>
                      <a:r>
                        <a:rPr lang="en-US" sz="1600" dirty="0">
                          <a:effectLst/>
                        </a:rPr>
                        <a:t>e</a:t>
                      </a:r>
                      <a:r>
                        <a:rPr lang="en-MQ" sz="1600" dirty="0">
                          <a:effectLst/>
                        </a:rPr>
                        <a:t>s spécifications produits (marque, couleur…)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78417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1872EA5-1869-084A-AE3F-C29AAB35DD4B}"/>
              </a:ext>
            </a:extLst>
          </p:cNvPr>
          <p:cNvSpPr txBox="1"/>
          <p:nvPr/>
        </p:nvSpPr>
        <p:spPr>
          <a:xfrm>
            <a:off x="6955596" y="99646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PRÉTRAITEMENT DES DONNÉES</a:t>
            </a:r>
          </a:p>
        </p:txBody>
      </p:sp>
    </p:spTree>
    <p:extLst>
      <p:ext uri="{BB962C8B-B14F-4D97-AF65-F5344CB8AC3E}">
        <p14:creationId xmlns:p14="http://schemas.microsoft.com/office/powerpoint/2010/main" val="3098111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EF815-D39D-E445-B919-A19D1E685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EXPLORATOIRE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320FA9-FCFC-454B-917D-EAA8C65BF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5233" y="6328799"/>
            <a:ext cx="2274030" cy="377825"/>
          </a:xfrm>
        </p:spPr>
        <p:txBody>
          <a:bodyPr/>
          <a:lstStyle/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70CF43-C278-A041-97A5-2B15A3E00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512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A27DD-77BD-3A46-99ED-DF529EEBC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fr-FR"/>
              <a:t>PLAN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4D93238-B59F-D749-8B04-4568D880B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5870575"/>
            <a:ext cx="7827659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/>
              <a:t>Sofia CHEVROLAT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36A33C5-661D-EE47-AC5B-74A701564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DD2FD9A-66D2-479E-BE3D-F4552A9A4E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0773647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7878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CC8633-3AE0-A14C-848C-F96BA38E7644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EXPLORATOIRE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9E2D26-506F-B449-9F38-4ED733098BE5}"/>
              </a:ext>
            </a:extLst>
          </p:cNvPr>
          <p:cNvSpPr txBox="1">
            <a:spLocks/>
          </p:cNvSpPr>
          <p:nvPr/>
        </p:nvSpPr>
        <p:spPr>
          <a:xfrm>
            <a:off x="7161864" y="671989"/>
            <a:ext cx="4851065" cy="189379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DISTRIBUTION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3100" dirty="0">
                <a:solidFill>
                  <a:schemeClr val="accent1"/>
                </a:solidFill>
              </a:rPr>
              <a:t>variables qualitatives</a:t>
            </a:r>
            <a:endParaRPr lang="fr-FR" sz="3100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C33657-7795-FD4A-B238-BD2989145DDD}"/>
              </a:ext>
            </a:extLst>
          </p:cNvPr>
          <p:cNvSpPr txBox="1"/>
          <p:nvPr/>
        </p:nvSpPr>
        <p:spPr>
          <a:xfrm>
            <a:off x="7364978" y="3002973"/>
            <a:ext cx="4099947" cy="2690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Distribution bien équilibrée pour les catégories de niveau 1 uniquement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Les catégories de niveau 2 présentent une distribution peu équilibrée au global comme au sein d’une même catégorie de niveau 1.</a:t>
            </a:r>
          </a:p>
          <a:p>
            <a:pPr>
              <a:spcAft>
                <a:spcPts val="1000"/>
              </a:spcAft>
              <a:buClr>
                <a:schemeClr val="tx1"/>
              </a:buClr>
              <a:buSzPct val="100000"/>
            </a:pPr>
            <a:endParaRPr lang="fr-FR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1340DA-4221-5847-A778-DCA822B9F24A}"/>
              </a:ext>
            </a:extLst>
          </p:cNvPr>
          <p:cNvSpPr/>
          <p:nvPr/>
        </p:nvSpPr>
        <p:spPr>
          <a:xfrm>
            <a:off x="859027" y="1572535"/>
            <a:ext cx="133963" cy="4251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AEDFD7-8C1B-744B-97B8-5E71B4E308D1}"/>
              </a:ext>
            </a:extLst>
          </p:cNvPr>
          <p:cNvSpPr/>
          <p:nvPr/>
        </p:nvSpPr>
        <p:spPr>
          <a:xfrm>
            <a:off x="4637347" y="5039591"/>
            <a:ext cx="297740" cy="3502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5F0B0A23-3BBE-5949-8324-6C126BCF2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84" y="66648"/>
            <a:ext cx="6458507" cy="6747302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4079FCD5-4C45-1A4F-AE7F-DFBAA1FB0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44" y="33283"/>
            <a:ext cx="6653933" cy="6724704"/>
          </a:xfrm>
          <a:prstGeom prst="rect">
            <a:avLst/>
          </a:prstGeom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8941745A-8D1E-A64C-82BA-9C4522D9D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19" y="437019"/>
            <a:ext cx="6577195" cy="5749483"/>
          </a:xfrm>
          <a:prstGeom prst="rect">
            <a:avLst/>
          </a:prstGeom>
        </p:spPr>
      </p:pic>
      <p:pic>
        <p:nvPicPr>
          <p:cNvPr id="16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B329A96E-0287-6743-B497-ED31081143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422570"/>
            <a:ext cx="6717278" cy="6095141"/>
          </a:xfrm>
          <a:prstGeom prst="rect">
            <a:avLst/>
          </a:prstGeom>
        </p:spPr>
      </p:pic>
      <p:pic>
        <p:nvPicPr>
          <p:cNvPr id="19" name="Picture 18" descr="Chart, bar chart&#10;&#10;Description automatically generated">
            <a:extLst>
              <a:ext uri="{FF2B5EF4-FFF2-40B4-BE49-F238E27FC236}">
                <a16:creationId xmlns:a16="http://schemas.microsoft.com/office/drawing/2014/main" id="{F8A79D86-A4A8-8C43-BA79-56D2731E0C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537681"/>
            <a:ext cx="6703653" cy="5897749"/>
          </a:xfrm>
          <a:prstGeom prst="rect">
            <a:avLst/>
          </a:prstGeom>
        </p:spPr>
      </p:pic>
      <p:pic>
        <p:nvPicPr>
          <p:cNvPr id="21" name="Picture 20" descr="Chart, bar chart&#10;&#10;Description automatically generated">
            <a:extLst>
              <a:ext uri="{FF2B5EF4-FFF2-40B4-BE49-F238E27FC236}">
                <a16:creationId xmlns:a16="http://schemas.microsoft.com/office/drawing/2014/main" id="{CFE540E5-5BE6-D244-9D8E-2CB824B89C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40" y="358347"/>
            <a:ext cx="6596459" cy="6163904"/>
          </a:xfrm>
          <a:prstGeom prst="rect">
            <a:avLst/>
          </a:prstGeom>
        </p:spPr>
      </p:pic>
      <p:pic>
        <p:nvPicPr>
          <p:cNvPr id="25" name="Picture 24" descr="Chart, bar chart&#10;&#10;Description automatically generated">
            <a:extLst>
              <a:ext uri="{FF2B5EF4-FFF2-40B4-BE49-F238E27FC236}">
                <a16:creationId xmlns:a16="http://schemas.microsoft.com/office/drawing/2014/main" id="{E9536C92-E273-9E45-BC54-13D142B921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36" y="552233"/>
            <a:ext cx="6640336" cy="5613201"/>
          </a:xfrm>
          <a:prstGeom prst="rect">
            <a:avLst/>
          </a:prstGeom>
        </p:spPr>
      </p:pic>
      <p:pic>
        <p:nvPicPr>
          <p:cNvPr id="28" name="Picture 27" descr="Chart, bar chart&#10;&#10;Description automatically generated">
            <a:extLst>
              <a:ext uri="{FF2B5EF4-FFF2-40B4-BE49-F238E27FC236}">
                <a16:creationId xmlns:a16="http://schemas.microsoft.com/office/drawing/2014/main" id="{3D791802-2B53-7743-AC79-9C6100BD3D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720" y="821758"/>
            <a:ext cx="6685932" cy="529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02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CC8633-3AE0-A14C-848C-F96BA38E7644}"/>
              </a:ext>
            </a:extLst>
          </p:cNvPr>
          <p:cNvSpPr/>
          <p:nvPr/>
        </p:nvSpPr>
        <p:spPr>
          <a:xfrm>
            <a:off x="0" y="0"/>
            <a:ext cx="6717278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EXPLORATOIRE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9E2D26-506F-B449-9F38-4ED733098BE5}"/>
              </a:ext>
            </a:extLst>
          </p:cNvPr>
          <p:cNvSpPr txBox="1">
            <a:spLocks/>
          </p:cNvSpPr>
          <p:nvPr/>
        </p:nvSpPr>
        <p:spPr>
          <a:xfrm>
            <a:off x="7161864" y="822469"/>
            <a:ext cx="4758789" cy="187978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DISTRIBUTION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3100" dirty="0">
                <a:solidFill>
                  <a:schemeClr val="accent1"/>
                </a:solidFill>
              </a:rPr>
              <a:t>MOTS PAR CATÉGORIE</a:t>
            </a:r>
          </a:p>
        </p:txBody>
      </p:sp>
      <p:sp>
        <p:nvSpPr>
          <p:cNvPr id="12" name="Content Placeholder 20">
            <a:extLst>
              <a:ext uri="{FF2B5EF4-FFF2-40B4-BE49-F238E27FC236}">
                <a16:creationId xmlns:a16="http://schemas.microsoft.com/office/drawing/2014/main" id="{D71CD866-F0C4-4F47-92C1-741FB7C22582}"/>
              </a:ext>
            </a:extLst>
          </p:cNvPr>
          <p:cNvSpPr txBox="1">
            <a:spLocks/>
          </p:cNvSpPr>
          <p:nvPr/>
        </p:nvSpPr>
        <p:spPr>
          <a:xfrm>
            <a:off x="7161864" y="2481882"/>
            <a:ext cx="4477558" cy="28149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800F6B-433B-BE4C-AC12-AA6E4314EE0D}"/>
              </a:ext>
            </a:extLst>
          </p:cNvPr>
          <p:cNvSpPr txBox="1"/>
          <p:nvPr/>
        </p:nvSpPr>
        <p:spPr>
          <a:xfrm>
            <a:off x="7364978" y="2702257"/>
            <a:ext cx="4274444" cy="1540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Comme attendu, la description produit est la </a:t>
            </a:r>
            <a:r>
              <a:rPr lang="fr-FR" dirty="0" err="1"/>
              <a:t>feature</a:t>
            </a:r>
            <a:r>
              <a:rPr lang="fr-FR" dirty="0"/>
              <a:t> contenant le plus de mots.</a:t>
            </a:r>
          </a:p>
        </p:txBody>
      </p:sp>
      <p:pic>
        <p:nvPicPr>
          <p:cNvPr id="3" name="Picture 2" descr="Graphical user interface, chart, bar chart&#10;&#10;Description automatically generated">
            <a:extLst>
              <a:ext uri="{FF2B5EF4-FFF2-40B4-BE49-F238E27FC236}">
                <a16:creationId xmlns:a16="http://schemas.microsoft.com/office/drawing/2014/main" id="{9624C859-A4D7-3644-9D11-28D376DC0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" y="2184994"/>
            <a:ext cx="6660421" cy="311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29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CC8633-3AE0-A14C-848C-F96BA38E7644}"/>
              </a:ext>
            </a:extLst>
          </p:cNvPr>
          <p:cNvSpPr/>
          <p:nvPr/>
        </p:nvSpPr>
        <p:spPr>
          <a:xfrm>
            <a:off x="0" y="0"/>
            <a:ext cx="6717278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EXPLORATOIRE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9E2D26-506F-B449-9F38-4ED733098BE5}"/>
              </a:ext>
            </a:extLst>
          </p:cNvPr>
          <p:cNvSpPr txBox="1">
            <a:spLocks/>
          </p:cNvSpPr>
          <p:nvPr/>
        </p:nvSpPr>
        <p:spPr>
          <a:xfrm>
            <a:off x="7161864" y="552401"/>
            <a:ext cx="4725336" cy="203800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FRÉQUENCE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3100" dirty="0">
                <a:solidFill>
                  <a:schemeClr val="accent1"/>
                </a:solidFill>
              </a:rPr>
              <a:t>mots les plus fréquents</a:t>
            </a:r>
          </a:p>
        </p:txBody>
      </p:sp>
      <p:sp>
        <p:nvSpPr>
          <p:cNvPr id="12" name="Content Placeholder 20">
            <a:extLst>
              <a:ext uri="{FF2B5EF4-FFF2-40B4-BE49-F238E27FC236}">
                <a16:creationId xmlns:a16="http://schemas.microsoft.com/office/drawing/2014/main" id="{D71CD866-F0C4-4F47-92C1-741FB7C22582}"/>
              </a:ext>
            </a:extLst>
          </p:cNvPr>
          <p:cNvSpPr txBox="1">
            <a:spLocks/>
          </p:cNvSpPr>
          <p:nvPr/>
        </p:nvSpPr>
        <p:spPr>
          <a:xfrm>
            <a:off x="7161864" y="2481882"/>
            <a:ext cx="4477558" cy="28149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FF4B0C-EBFE-0245-B244-9053498BEE14}"/>
              </a:ext>
            </a:extLst>
          </p:cNvPr>
          <p:cNvSpPr/>
          <p:nvPr/>
        </p:nvSpPr>
        <p:spPr>
          <a:xfrm>
            <a:off x="3317966" y="5473337"/>
            <a:ext cx="3265714" cy="10319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800F6B-433B-BE4C-AC12-AA6E4314EE0D}"/>
              </a:ext>
            </a:extLst>
          </p:cNvPr>
          <p:cNvSpPr txBox="1"/>
          <p:nvPr/>
        </p:nvSpPr>
        <p:spPr>
          <a:xfrm>
            <a:off x="7270597" y="2590409"/>
            <a:ext cx="4274444" cy="3803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endParaRPr lang="fr-FR" b="1" dirty="0"/>
          </a:p>
        </p:txBody>
      </p:sp>
      <p:graphicFrame>
        <p:nvGraphicFramePr>
          <p:cNvPr id="14" name="Content Placeholder 19">
            <a:extLst>
              <a:ext uri="{FF2B5EF4-FFF2-40B4-BE49-F238E27FC236}">
                <a16:creationId xmlns:a16="http://schemas.microsoft.com/office/drawing/2014/main" id="{67E15896-A748-9B4C-94E7-C039434A0F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5463473"/>
              </p:ext>
            </p:extLst>
          </p:nvPr>
        </p:nvGraphicFramePr>
        <p:xfrm>
          <a:off x="7273152" y="2550490"/>
          <a:ext cx="4274444" cy="33864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62846">
                  <a:extLst>
                    <a:ext uri="{9D8B030D-6E8A-4147-A177-3AD203B41FA5}">
                      <a16:colId xmlns:a16="http://schemas.microsoft.com/office/drawing/2014/main" val="1021641312"/>
                    </a:ext>
                  </a:extLst>
                </a:gridCol>
                <a:gridCol w="2411598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</a:tblGrid>
              <a:tr h="338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MOT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1" dirty="0">
                          <a:effectLst/>
                        </a:rPr>
                        <a:t>FRÉQUENCE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3336259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baby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518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312355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cotton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317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904146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girl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312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648090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boy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212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657188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detail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180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312131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fabric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164</a:t>
                      </a:r>
                      <a:endParaRPr lang="en-MQ" sz="14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784178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pack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148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392081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cm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143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335416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dress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127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98805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printed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118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33659"/>
                  </a:ext>
                </a:extLst>
              </a:tr>
            </a:tbl>
          </a:graphicData>
        </a:graphic>
      </p:graphicFrame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F0CAEA24-381D-884A-B90E-A5E8EDB67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83" y="1059769"/>
            <a:ext cx="6472087" cy="5457943"/>
          </a:xfrm>
          <a:prstGeom prst="rect">
            <a:avLst/>
          </a:prstGeom>
        </p:spPr>
      </p:pic>
      <p:graphicFrame>
        <p:nvGraphicFramePr>
          <p:cNvPr id="15" name="Content Placeholder 19">
            <a:extLst>
              <a:ext uri="{FF2B5EF4-FFF2-40B4-BE49-F238E27FC236}">
                <a16:creationId xmlns:a16="http://schemas.microsoft.com/office/drawing/2014/main" id="{FCA91652-8E88-5143-A898-21E52F73B2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2750202"/>
              </p:ext>
            </p:extLst>
          </p:nvPr>
        </p:nvGraphicFramePr>
        <p:xfrm>
          <a:off x="7296663" y="2574681"/>
          <a:ext cx="4274444" cy="33864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62846">
                  <a:extLst>
                    <a:ext uri="{9D8B030D-6E8A-4147-A177-3AD203B41FA5}">
                      <a16:colId xmlns:a16="http://schemas.microsoft.com/office/drawing/2014/main" val="1021641312"/>
                    </a:ext>
                  </a:extLst>
                </a:gridCol>
                <a:gridCol w="2411598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</a:tblGrid>
              <a:tr h="338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MOT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1" dirty="0">
                          <a:effectLst/>
                        </a:rPr>
                        <a:t>FRÉQUENCE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3336259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set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191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312355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combo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188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904146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flipkart</a:t>
                      </a:r>
                      <a:endParaRPr lang="en-US" sz="14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163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648090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com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159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657188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product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159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312131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r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136</a:t>
                      </a:r>
                      <a:endParaRPr lang="en-MQ" sz="14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784178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men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132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392081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ml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117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335416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free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114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98805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replacement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105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33659"/>
                  </a:ext>
                </a:extLst>
              </a:tr>
            </a:tbl>
          </a:graphicData>
        </a:graphic>
      </p:graphicFrame>
      <p:pic>
        <p:nvPicPr>
          <p:cNvPr id="23" name="Picture 22" descr="Chart, histogram&#10;&#10;Description automatically generated">
            <a:extLst>
              <a:ext uri="{FF2B5EF4-FFF2-40B4-BE49-F238E27FC236}">
                <a16:creationId xmlns:a16="http://schemas.microsoft.com/office/drawing/2014/main" id="{53C55D55-3A9F-8343-B313-BF1C18F86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7" y="1161055"/>
            <a:ext cx="6686581" cy="5167745"/>
          </a:xfrm>
          <a:prstGeom prst="rect">
            <a:avLst/>
          </a:prstGeom>
        </p:spPr>
      </p:pic>
      <p:pic>
        <p:nvPicPr>
          <p:cNvPr id="25" name="Picture 24" descr="Chart, histogram&#10;&#10;Description automatically generated">
            <a:extLst>
              <a:ext uri="{FF2B5EF4-FFF2-40B4-BE49-F238E27FC236}">
                <a16:creationId xmlns:a16="http://schemas.microsoft.com/office/drawing/2014/main" id="{70D81A3F-C8F1-4D4A-AED1-D114C5C77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97" y="1036363"/>
            <a:ext cx="6636446" cy="5417127"/>
          </a:xfrm>
          <a:prstGeom prst="rect">
            <a:avLst/>
          </a:prstGeom>
        </p:spPr>
      </p:pic>
      <p:pic>
        <p:nvPicPr>
          <p:cNvPr id="27" name="Picture 26" descr="Chart, histogram&#10;&#10;Description automatically generated">
            <a:extLst>
              <a:ext uri="{FF2B5EF4-FFF2-40B4-BE49-F238E27FC236}">
                <a16:creationId xmlns:a16="http://schemas.microsoft.com/office/drawing/2014/main" id="{9683C7DE-43C1-1E47-BD07-A6F09FFDA0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419" y="1253212"/>
            <a:ext cx="6472087" cy="4736108"/>
          </a:xfrm>
          <a:prstGeom prst="rect">
            <a:avLst/>
          </a:prstGeom>
        </p:spPr>
      </p:pic>
      <p:pic>
        <p:nvPicPr>
          <p:cNvPr id="29" name="Picture 28" descr="Chart, histogram&#10;&#10;Description automatically generated">
            <a:extLst>
              <a:ext uri="{FF2B5EF4-FFF2-40B4-BE49-F238E27FC236}">
                <a16:creationId xmlns:a16="http://schemas.microsoft.com/office/drawing/2014/main" id="{F2443BF2-8BBE-8542-8B61-86901500AE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52" y="868680"/>
            <a:ext cx="6551162" cy="5417127"/>
          </a:xfrm>
          <a:prstGeom prst="rect">
            <a:avLst/>
          </a:prstGeom>
        </p:spPr>
      </p:pic>
      <p:pic>
        <p:nvPicPr>
          <p:cNvPr id="31" name="Picture 30" descr="Chart, histogram&#10;&#10;Description automatically generated">
            <a:extLst>
              <a:ext uri="{FF2B5EF4-FFF2-40B4-BE49-F238E27FC236}">
                <a16:creationId xmlns:a16="http://schemas.microsoft.com/office/drawing/2014/main" id="{F0B627F0-C6A0-B749-B56C-4041411995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33" y="890176"/>
            <a:ext cx="6563413" cy="5417127"/>
          </a:xfrm>
          <a:prstGeom prst="rect">
            <a:avLst/>
          </a:prstGeom>
        </p:spPr>
      </p:pic>
      <p:pic>
        <p:nvPicPr>
          <p:cNvPr id="33" name="Picture 32" descr="Chart, histogram&#10;&#10;Description automatically generated">
            <a:extLst>
              <a:ext uri="{FF2B5EF4-FFF2-40B4-BE49-F238E27FC236}">
                <a16:creationId xmlns:a16="http://schemas.microsoft.com/office/drawing/2014/main" id="{D1210C02-2B58-4E4C-8133-BC5AC6C585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62" y="841591"/>
            <a:ext cx="6567620" cy="5550758"/>
          </a:xfrm>
          <a:prstGeom prst="rect">
            <a:avLst/>
          </a:prstGeom>
        </p:spPr>
      </p:pic>
      <p:graphicFrame>
        <p:nvGraphicFramePr>
          <p:cNvPr id="37" name="Content Placeholder 19">
            <a:extLst>
              <a:ext uri="{FF2B5EF4-FFF2-40B4-BE49-F238E27FC236}">
                <a16:creationId xmlns:a16="http://schemas.microsoft.com/office/drawing/2014/main" id="{BAB0A0AB-DE55-234D-87F5-C379AB0839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7949121"/>
              </p:ext>
            </p:extLst>
          </p:nvPr>
        </p:nvGraphicFramePr>
        <p:xfrm>
          <a:off x="7303850" y="2556054"/>
          <a:ext cx="4274444" cy="33864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62846">
                  <a:extLst>
                    <a:ext uri="{9D8B030D-6E8A-4147-A177-3AD203B41FA5}">
                      <a16:colId xmlns:a16="http://schemas.microsoft.com/office/drawing/2014/main" val="1021641312"/>
                    </a:ext>
                  </a:extLst>
                </a:gridCol>
                <a:gridCol w="2411598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</a:tblGrid>
              <a:tr h="338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MOT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1" dirty="0">
                          <a:effectLst/>
                        </a:rPr>
                        <a:t>FRÉQUENCE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3336259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laptop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330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312355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warranty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335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904146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usb</a:t>
                      </a:r>
                      <a:endParaRPr lang="en-US" sz="14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331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648090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product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255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657188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replacement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221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312131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battery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168</a:t>
                      </a:r>
                      <a:endParaRPr lang="en-MQ" sz="14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784178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r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162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392081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adapter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161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335416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v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140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98805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light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126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33659"/>
                  </a:ext>
                </a:extLst>
              </a:tr>
            </a:tbl>
          </a:graphicData>
        </a:graphic>
      </p:graphicFrame>
      <p:graphicFrame>
        <p:nvGraphicFramePr>
          <p:cNvPr id="38" name="Content Placeholder 19">
            <a:extLst>
              <a:ext uri="{FF2B5EF4-FFF2-40B4-BE49-F238E27FC236}">
                <a16:creationId xmlns:a16="http://schemas.microsoft.com/office/drawing/2014/main" id="{99F9E252-C9D0-ED4E-9E4F-5F1119929A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640214"/>
              </p:ext>
            </p:extLst>
          </p:nvPr>
        </p:nvGraphicFramePr>
        <p:xfrm>
          <a:off x="7296663" y="2543588"/>
          <a:ext cx="4274444" cy="33864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62846">
                  <a:extLst>
                    <a:ext uri="{9D8B030D-6E8A-4147-A177-3AD203B41FA5}">
                      <a16:colId xmlns:a16="http://schemas.microsoft.com/office/drawing/2014/main" val="1021641312"/>
                    </a:ext>
                  </a:extLst>
                </a:gridCol>
                <a:gridCol w="2411598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</a:tblGrid>
              <a:tr h="338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MOT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1" dirty="0">
                          <a:effectLst/>
                        </a:rPr>
                        <a:t>FRÉQUENCE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3336259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cm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693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312355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showpiece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384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904146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r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148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648090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price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145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657188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product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145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312131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inch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137</a:t>
                      </a:r>
                      <a:endParaRPr lang="en-MQ" sz="14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784178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wall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126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392081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105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335416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brass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105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98805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color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94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33659"/>
                  </a:ext>
                </a:extLst>
              </a:tr>
            </a:tbl>
          </a:graphicData>
        </a:graphic>
      </p:graphicFrame>
      <p:graphicFrame>
        <p:nvGraphicFramePr>
          <p:cNvPr id="39" name="Content Placeholder 19">
            <a:extLst>
              <a:ext uri="{FF2B5EF4-FFF2-40B4-BE49-F238E27FC236}">
                <a16:creationId xmlns:a16="http://schemas.microsoft.com/office/drawing/2014/main" id="{7FA8367B-87AF-A243-A4FB-4A87D4EE50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7196671"/>
              </p:ext>
            </p:extLst>
          </p:nvPr>
        </p:nvGraphicFramePr>
        <p:xfrm>
          <a:off x="7289476" y="2550490"/>
          <a:ext cx="4274444" cy="33864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62846">
                  <a:extLst>
                    <a:ext uri="{9D8B030D-6E8A-4147-A177-3AD203B41FA5}">
                      <a16:colId xmlns:a16="http://schemas.microsoft.com/office/drawing/2014/main" val="1021641312"/>
                    </a:ext>
                  </a:extLst>
                </a:gridCol>
                <a:gridCol w="2411598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</a:tblGrid>
              <a:tr h="338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MOT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1" dirty="0">
                          <a:effectLst/>
                        </a:rPr>
                        <a:t>FRÉQUENCE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3336259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cm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482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312355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inch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268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904146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cotton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238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648090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single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161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657188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blanket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155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312131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pack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150</a:t>
                      </a:r>
                      <a:endParaRPr lang="en-MQ" sz="14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784178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cover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147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392081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towel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139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335416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washable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130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98805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r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128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33659"/>
                  </a:ext>
                </a:extLst>
              </a:tr>
            </a:tbl>
          </a:graphicData>
        </a:graphic>
      </p:graphicFrame>
      <p:graphicFrame>
        <p:nvGraphicFramePr>
          <p:cNvPr id="40" name="Content Placeholder 19">
            <a:extLst>
              <a:ext uri="{FF2B5EF4-FFF2-40B4-BE49-F238E27FC236}">
                <a16:creationId xmlns:a16="http://schemas.microsoft.com/office/drawing/2014/main" id="{1B2C43B9-0A1B-A944-8E59-0DF35329B5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939072"/>
              </p:ext>
            </p:extLst>
          </p:nvPr>
        </p:nvGraphicFramePr>
        <p:xfrm>
          <a:off x="7286921" y="2529708"/>
          <a:ext cx="4274444" cy="33864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62846">
                  <a:extLst>
                    <a:ext uri="{9D8B030D-6E8A-4147-A177-3AD203B41FA5}">
                      <a16:colId xmlns:a16="http://schemas.microsoft.com/office/drawing/2014/main" val="1021641312"/>
                    </a:ext>
                  </a:extLst>
                </a:gridCol>
                <a:gridCol w="2411598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</a:tblGrid>
              <a:tr h="338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MOT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1" dirty="0">
                          <a:effectLst/>
                        </a:rPr>
                        <a:t>FRÉQUENCE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3336259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mug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671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312355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ceramic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312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904146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safe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228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648090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mm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204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657188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ml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174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312131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coffee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163</a:t>
                      </a:r>
                      <a:endParaRPr lang="en-MQ" sz="14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784178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l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153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392081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perfect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143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335416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price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141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98805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r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140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33659"/>
                  </a:ext>
                </a:extLst>
              </a:tr>
            </a:tbl>
          </a:graphicData>
        </a:graphic>
      </p:graphicFrame>
      <p:graphicFrame>
        <p:nvGraphicFramePr>
          <p:cNvPr id="41" name="Content Placeholder 19">
            <a:extLst>
              <a:ext uri="{FF2B5EF4-FFF2-40B4-BE49-F238E27FC236}">
                <a16:creationId xmlns:a16="http://schemas.microsoft.com/office/drawing/2014/main" id="{54E36041-AB35-F346-B5A0-2EF9EBE4D5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6377934"/>
              </p:ext>
            </p:extLst>
          </p:nvPr>
        </p:nvGraphicFramePr>
        <p:xfrm>
          <a:off x="7294108" y="2543588"/>
          <a:ext cx="4274444" cy="33864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62846">
                  <a:extLst>
                    <a:ext uri="{9D8B030D-6E8A-4147-A177-3AD203B41FA5}">
                      <a16:colId xmlns:a16="http://schemas.microsoft.com/office/drawing/2014/main" val="1021641312"/>
                    </a:ext>
                  </a:extLst>
                </a:gridCol>
                <a:gridCol w="2411598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</a:tblGrid>
              <a:tr h="338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MOT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1" dirty="0">
                          <a:effectLst/>
                        </a:rPr>
                        <a:t>FRÉQUENCE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3336259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watch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518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312355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analog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515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904146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men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302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648090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resistant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222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657188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strap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217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312131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woman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211</a:t>
                      </a:r>
                      <a:endParaRPr lang="en-MQ" sz="14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784178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water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159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392081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round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152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335416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genuine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149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98805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r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148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33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66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A92A2-BD82-CA4F-BEEB-B3F52FFD6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201" y="609600"/>
            <a:ext cx="6647328" cy="5719199"/>
          </a:xfrm>
        </p:spPr>
        <p:txBody>
          <a:bodyPr>
            <a:normAutofit/>
          </a:bodyPr>
          <a:lstStyle/>
          <a:p>
            <a:pPr>
              <a:buFont typeface=".Apple Color Emoji UI"/>
              <a:buChar char="🟢"/>
            </a:pPr>
            <a:r>
              <a:rPr lang="fr-FR" sz="2000" dirty="0"/>
              <a:t>La base de données est très bien renseignée</a:t>
            </a:r>
          </a:p>
          <a:p>
            <a:pPr>
              <a:buFont typeface=".Apple Color Emoji UI"/>
              <a:buChar char="🟢"/>
            </a:pPr>
            <a:r>
              <a:rPr lang="fr-FR" sz="2000" dirty="0"/>
              <a:t>La distribution des articles par catégorie de niveau 1 est bien équilibrée</a:t>
            </a:r>
          </a:p>
          <a:p>
            <a:pPr>
              <a:buFont typeface=".Apple Color Emoji UI"/>
              <a:buChar char="🟢"/>
            </a:pPr>
            <a:r>
              <a:rPr lang="fr-FR" sz="2000" dirty="0"/>
              <a:t>Les mots les plus utilisés par catégorie de niveau 1 sont majoritairement distincts</a:t>
            </a:r>
          </a:p>
          <a:p>
            <a:pPr>
              <a:buFont typeface=".Apple Color Emoji UI"/>
              <a:buChar char="🟢"/>
            </a:pPr>
            <a:r>
              <a:rPr lang="fr-FR" sz="2000" dirty="0"/>
              <a:t>Les images ont été traitées pour améliorer leur exposition et contraste.</a:t>
            </a:r>
          </a:p>
          <a:p>
            <a:pPr>
              <a:buFont typeface=".Apple Color Emoji UI"/>
              <a:buChar char="🔴"/>
            </a:pPr>
            <a:endParaRPr lang="fr-FR" sz="2000" dirty="0"/>
          </a:p>
          <a:p>
            <a:pPr>
              <a:buFont typeface="Wingdings" pitchFamily="2" charset="2"/>
              <a:buChar char="Ø"/>
            </a:pPr>
            <a:endParaRPr lang="fr-FR" sz="2000" b="1" dirty="0"/>
          </a:p>
          <a:p>
            <a:pPr>
              <a:buFont typeface="Wingdings" pitchFamily="2" charset="2"/>
              <a:buChar char="Ø"/>
            </a:pPr>
            <a:r>
              <a:rPr lang="fr-FR" sz="2000" b="1" dirty="0"/>
              <a:t>Les données semblent pouvoir permettre une classification automatique des </a:t>
            </a:r>
            <a:r>
              <a:rPr lang="fr-FR" sz="2000" b="1"/>
              <a:t>produits par catégorie </a:t>
            </a:r>
            <a:r>
              <a:rPr lang="fr-FR" sz="2000" b="1" dirty="0"/>
              <a:t>de niveau 1.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ADC231-F1C2-774A-9ABB-97349A9AADF7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EXPLORATOIRE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640A90B-29CC-1D48-AEA2-0B8BFB1A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28B8B415-4FAC-B047-BEF4-418DCAA9A566}"/>
              </a:ext>
            </a:extLst>
          </p:cNvPr>
          <p:cNvSpPr txBox="1">
            <a:spLocks/>
          </p:cNvSpPr>
          <p:nvPr/>
        </p:nvSpPr>
        <p:spPr>
          <a:xfrm>
            <a:off x="136800" y="6328800"/>
            <a:ext cx="227403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E4C406C-3244-7745-94B9-A744932D886B}"/>
              </a:ext>
            </a:extLst>
          </p:cNvPr>
          <p:cNvSpPr txBox="1">
            <a:spLocks/>
          </p:cNvSpPr>
          <p:nvPr/>
        </p:nvSpPr>
        <p:spPr>
          <a:xfrm>
            <a:off x="279152" y="2341312"/>
            <a:ext cx="4158978" cy="21753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CONCLUSION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  <a:br>
              <a:rPr lang="fr-FR" dirty="0"/>
            </a:br>
            <a:endParaRPr lang="fr-FR" dirty="0"/>
          </a:p>
          <a:p>
            <a:r>
              <a:rPr lang="fr-FR" dirty="0">
                <a:solidFill>
                  <a:schemeClr val="accent1"/>
                </a:solidFill>
              </a:rPr>
              <a:t>ANALYSE</a:t>
            </a:r>
          </a:p>
        </p:txBody>
      </p:sp>
    </p:spTree>
    <p:extLst>
      <p:ext uri="{BB962C8B-B14F-4D97-AF65-F5344CB8AC3E}">
        <p14:creationId xmlns:p14="http://schemas.microsoft.com/office/powerpoint/2010/main" val="17066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EF815-D39D-E445-B919-A19D1E685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ÉTUDE DE FAISABILITÉ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14F1A7-61C4-0C40-B8D7-846E89C41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1266958"/>
          </a:xfrm>
        </p:spPr>
        <p:txBody>
          <a:bodyPr>
            <a:normAutofit/>
          </a:bodyPr>
          <a:lstStyle/>
          <a:p>
            <a:r>
              <a:rPr lang="fr-FR" dirty="0"/>
              <a:t>Données IMAGE – données TEXTE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3D5950-2000-4149-B04C-4B9B948F1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9B832C18-F51F-6E48-A1F9-4EE4E8967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6800" y="6328800"/>
            <a:ext cx="2274030" cy="377825"/>
          </a:xfrm>
        </p:spPr>
        <p:txBody>
          <a:bodyPr/>
          <a:lstStyle/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</p:spTree>
    <p:extLst>
      <p:ext uri="{BB962C8B-B14F-4D97-AF65-F5344CB8AC3E}">
        <p14:creationId xmlns:p14="http://schemas.microsoft.com/office/powerpoint/2010/main" val="1358691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MODÉLISATIONS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A7DBA7-6A8B-EF4A-AA37-AD303F87C1CE}"/>
              </a:ext>
            </a:extLst>
          </p:cNvPr>
          <p:cNvSpPr txBox="1"/>
          <p:nvPr/>
        </p:nvSpPr>
        <p:spPr>
          <a:xfrm>
            <a:off x="5625679" y="6686723"/>
            <a:ext cx="135886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Photo by Markus </a:t>
            </a:r>
            <a:r>
              <a:rPr lang="en-US" sz="500" i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Spiske</a:t>
            </a:r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on Unsplash</a:t>
            </a:r>
            <a:endParaRPr lang="fr-FR" sz="5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Picture 6" descr="A stack of flyers on a table&#10;&#10;Description automatically generated">
            <a:extLst>
              <a:ext uri="{FF2B5EF4-FFF2-40B4-BE49-F238E27FC236}">
                <a16:creationId xmlns:a16="http://schemas.microsoft.com/office/drawing/2014/main" id="{47C324BD-5BF1-EC4C-AE98-76B33C2F01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31" t="11626" r="354" b="3876"/>
          <a:stretch/>
        </p:blipFill>
        <p:spPr>
          <a:xfrm>
            <a:off x="18245" y="0"/>
            <a:ext cx="12155510" cy="687193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5EE44D4-5600-744E-A7CE-089EEF66F8C4}"/>
              </a:ext>
            </a:extLst>
          </p:cNvPr>
          <p:cNvSpPr/>
          <p:nvPr/>
        </p:nvSpPr>
        <p:spPr>
          <a:xfrm>
            <a:off x="0" y="0"/>
            <a:ext cx="12173755" cy="6871934"/>
          </a:xfrm>
          <a:prstGeom prst="rect">
            <a:avLst/>
          </a:prstGeom>
          <a:solidFill>
            <a:schemeClr val="accent1"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1529711-D020-A64C-8F8F-15CF1C7E0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927" y="3946639"/>
            <a:ext cx="10131427" cy="1468800"/>
          </a:xfr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  <p:txBody>
          <a:bodyPr/>
          <a:lstStyle/>
          <a:p>
            <a:r>
              <a:rPr lang="fr-FR" dirty="0"/>
              <a:t>DONNÉES IMAGE</a:t>
            </a:r>
          </a:p>
        </p:txBody>
      </p:sp>
    </p:spTree>
    <p:extLst>
      <p:ext uri="{BB962C8B-B14F-4D97-AF65-F5344CB8AC3E}">
        <p14:creationId xmlns:p14="http://schemas.microsoft.com/office/powerpoint/2010/main" val="2745526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A27DD-77BD-3A46-99ED-DF529EEBC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363199" cy="1456267"/>
          </a:xfrm>
        </p:spPr>
        <p:txBody>
          <a:bodyPr>
            <a:normAutofit/>
          </a:bodyPr>
          <a:lstStyle/>
          <a:p>
            <a:r>
              <a:rPr lang="fr-FR" dirty="0"/>
              <a:t>Démarche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4D93238-B59F-D749-8B04-4568D880B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5870575"/>
            <a:ext cx="7827659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/>
              <a:t>Sofia CHEVROLAT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36A33C5-661D-EE47-AC5B-74A701564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DD2FD9A-66D2-479E-BE3D-F4552A9A4E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1571596"/>
              </p:ext>
            </p:extLst>
          </p:nvPr>
        </p:nvGraphicFramePr>
        <p:xfrm>
          <a:off x="685800" y="2406400"/>
          <a:ext cx="10674458" cy="366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8E21ACC-C83E-C947-A1FB-D2A4618FCB1E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ÉTUDE DE FAISABILITÉ – DONNÉES IMAGE</a:t>
            </a:r>
          </a:p>
        </p:txBody>
      </p:sp>
    </p:spTree>
    <p:extLst>
      <p:ext uri="{BB962C8B-B14F-4D97-AF65-F5344CB8AC3E}">
        <p14:creationId xmlns:p14="http://schemas.microsoft.com/office/powerpoint/2010/main" val="3406536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A094C70-5FBD-604C-828F-59D548FFB1EF}"/>
              </a:ext>
            </a:extLst>
          </p:cNvPr>
          <p:cNvSpPr txBox="1">
            <a:spLocks/>
          </p:cNvSpPr>
          <p:nvPr/>
        </p:nvSpPr>
        <p:spPr>
          <a:xfrm>
            <a:off x="7161864" y="822469"/>
            <a:ext cx="4758789" cy="220114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OBTENTION DES POINTS-</a:t>
            </a:r>
            <a:r>
              <a:rPr lang="fr-FR" dirty="0" err="1"/>
              <a:t>CLÉs</a:t>
            </a:r>
            <a:r>
              <a:rPr lang="fr-FR" dirty="0"/>
              <a:t> ET DESCRIPTEURS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2800" dirty="0">
                <a:solidFill>
                  <a:schemeClr val="accent1"/>
                </a:solidFill>
              </a:rPr>
              <a:t>Méthode SIFT</a:t>
            </a:r>
            <a:endParaRPr lang="fr-FR" sz="2700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141A73-2F1E-2642-B7F9-7DF7FA66DB1F}"/>
              </a:ext>
            </a:extLst>
          </p:cNvPr>
          <p:cNvSpPr txBox="1"/>
          <p:nvPr/>
        </p:nvSpPr>
        <p:spPr>
          <a:xfrm>
            <a:off x="7161864" y="2843213"/>
            <a:ext cx="47850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/>
              <a:t>3 sets d’images :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fr-FR" dirty="0"/>
              <a:t>Images avec correction d’histogramme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fr-FR" dirty="0"/>
              <a:t>Images avec correction d’histogramme + filtre gaussien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fr-FR" dirty="0"/>
              <a:t>Images avec correction d’histogramme + filtre médian</a:t>
            </a:r>
          </a:p>
          <a:p>
            <a:pPr marL="342900" indent="-342900">
              <a:buFont typeface="Wingdings" pitchFamily="2" charset="2"/>
              <a:buChar char="§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Obtention des </a:t>
            </a:r>
            <a:r>
              <a:rPr lang="fr-FR" dirty="0" err="1"/>
              <a:t>keypoints</a:t>
            </a:r>
            <a:r>
              <a:rPr lang="fr-FR" dirty="0"/>
              <a:t> et </a:t>
            </a:r>
            <a:r>
              <a:rPr lang="fr-FR" dirty="0" err="1"/>
              <a:t>descriptors</a:t>
            </a:r>
            <a:r>
              <a:rPr lang="fr-FR" dirty="0"/>
              <a:t> des images</a:t>
            </a:r>
          </a:p>
        </p:txBody>
      </p:sp>
      <p:pic>
        <p:nvPicPr>
          <p:cNvPr id="4" name="Picture 3" descr="A picture containing map&#10;&#10;Description automatically generated">
            <a:extLst>
              <a:ext uri="{FF2B5EF4-FFF2-40B4-BE49-F238E27FC236}">
                <a16:creationId xmlns:a16="http://schemas.microsoft.com/office/drawing/2014/main" id="{3F8E1365-189B-FE4E-A8D0-84417C4FF7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5" t="2512" b="2303"/>
          <a:stretch/>
        </p:blipFill>
        <p:spPr>
          <a:xfrm>
            <a:off x="1027547" y="1071563"/>
            <a:ext cx="4785010" cy="3543300"/>
          </a:xfrm>
          <a:prstGeom prst="rect">
            <a:avLst/>
          </a:prstGeom>
        </p:spPr>
      </p:pic>
      <p:sp>
        <p:nvSpPr>
          <p:cNvPr id="5" name="Bent-Up Arrow 4">
            <a:extLst>
              <a:ext uri="{FF2B5EF4-FFF2-40B4-BE49-F238E27FC236}">
                <a16:creationId xmlns:a16="http://schemas.microsoft.com/office/drawing/2014/main" id="{FA8F967D-AACC-2349-8B79-51F891DA44AE}"/>
              </a:ext>
            </a:extLst>
          </p:cNvPr>
          <p:cNvSpPr/>
          <p:nvPr/>
        </p:nvSpPr>
        <p:spPr>
          <a:xfrm rot="5400000">
            <a:off x="1057204" y="4945710"/>
            <a:ext cx="582471" cy="64178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2" name="Content Placeholder 19">
            <a:extLst>
              <a:ext uri="{FF2B5EF4-FFF2-40B4-BE49-F238E27FC236}">
                <a16:creationId xmlns:a16="http://schemas.microsoft.com/office/drawing/2014/main" id="{9E394DED-9907-9742-B39C-DFC2429869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5047678"/>
              </p:ext>
            </p:extLst>
          </p:nvPr>
        </p:nvGraphicFramePr>
        <p:xfrm>
          <a:off x="1828800" y="4975367"/>
          <a:ext cx="3983754" cy="1219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3950">
                  <a:extLst>
                    <a:ext uri="{9D8B030D-6E8A-4147-A177-3AD203B41FA5}">
                      <a16:colId xmlns:a16="http://schemas.microsoft.com/office/drawing/2014/main" val="1021641312"/>
                    </a:ext>
                  </a:extLst>
                </a:gridCol>
                <a:gridCol w="440399">
                  <a:extLst>
                    <a:ext uri="{9D8B030D-6E8A-4147-A177-3AD203B41FA5}">
                      <a16:colId xmlns:a16="http://schemas.microsoft.com/office/drawing/2014/main" val="3476062518"/>
                    </a:ext>
                  </a:extLst>
                </a:gridCol>
                <a:gridCol w="425212">
                  <a:extLst>
                    <a:ext uri="{9D8B030D-6E8A-4147-A177-3AD203B41FA5}">
                      <a16:colId xmlns:a16="http://schemas.microsoft.com/office/drawing/2014/main" val="1715821456"/>
                    </a:ext>
                  </a:extLst>
                </a:gridCol>
                <a:gridCol w="410026">
                  <a:extLst>
                    <a:ext uri="{9D8B030D-6E8A-4147-A177-3AD203B41FA5}">
                      <a16:colId xmlns:a16="http://schemas.microsoft.com/office/drawing/2014/main" val="500583105"/>
                    </a:ext>
                  </a:extLst>
                </a:gridCol>
                <a:gridCol w="425212">
                  <a:extLst>
                    <a:ext uri="{9D8B030D-6E8A-4147-A177-3AD203B41FA5}">
                      <a16:colId xmlns:a16="http://schemas.microsoft.com/office/drawing/2014/main" val="1613865088"/>
                    </a:ext>
                  </a:extLst>
                </a:gridCol>
                <a:gridCol w="425212">
                  <a:extLst>
                    <a:ext uri="{9D8B030D-6E8A-4147-A177-3AD203B41FA5}">
                      <a16:colId xmlns:a16="http://schemas.microsoft.com/office/drawing/2014/main" val="259987891"/>
                    </a:ext>
                  </a:extLst>
                </a:gridCol>
                <a:gridCol w="440399">
                  <a:extLst>
                    <a:ext uri="{9D8B030D-6E8A-4147-A177-3AD203B41FA5}">
                      <a16:colId xmlns:a16="http://schemas.microsoft.com/office/drawing/2014/main" val="2539561440"/>
                    </a:ext>
                  </a:extLst>
                </a:gridCol>
                <a:gridCol w="483344">
                  <a:extLst>
                    <a:ext uri="{9D8B030D-6E8A-4147-A177-3AD203B41FA5}">
                      <a16:colId xmlns:a16="http://schemas.microsoft.com/office/drawing/2014/main" val="993745407"/>
                    </a:ext>
                  </a:extLst>
                </a:gridCol>
              </a:tblGrid>
              <a:tr h="251472">
                <a:tc>
                  <a:txBody>
                    <a:bodyPr/>
                    <a:lstStyle/>
                    <a:p>
                      <a:pPr algn="ctr" fontAlgn="ctr"/>
                      <a:endParaRPr lang="en-MQ" sz="14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1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1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1" dirty="0">
                          <a:effectLst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1" dirty="0">
                          <a:effectLst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1" dirty="0">
                          <a:effectLst/>
                        </a:rPr>
                        <a:t>…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1" dirty="0">
                          <a:effectLst/>
                        </a:rPr>
                        <a:t>…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1" dirty="0">
                          <a:effectLst/>
                        </a:rPr>
                        <a:t>127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3336259"/>
                  </a:ext>
                </a:extLst>
              </a:tr>
              <a:tr h="1479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keypoint1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312355"/>
                  </a:ext>
                </a:extLst>
              </a:tr>
              <a:tr h="2514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keypoint2</a:t>
                      </a:r>
                      <a:endParaRPr lang="en-MQ" sz="14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904146"/>
                  </a:ext>
                </a:extLst>
              </a:tr>
              <a:tr h="1479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keypoint3</a:t>
                      </a:r>
                      <a:endParaRPr lang="en-MQ" sz="14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64809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E9588B1-3104-A843-9156-C503B21993DE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ÉTUDE DE FAISABILITÉ – DONNÉES IMAGE</a:t>
            </a:r>
          </a:p>
        </p:txBody>
      </p:sp>
    </p:spTree>
    <p:extLst>
      <p:ext uri="{BB962C8B-B14F-4D97-AF65-F5344CB8AC3E}">
        <p14:creationId xmlns:p14="http://schemas.microsoft.com/office/powerpoint/2010/main" val="203174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A094C70-5FBD-604C-828F-59D548FFB1EF}"/>
              </a:ext>
            </a:extLst>
          </p:cNvPr>
          <p:cNvSpPr txBox="1">
            <a:spLocks/>
          </p:cNvSpPr>
          <p:nvPr/>
        </p:nvSpPr>
        <p:spPr>
          <a:xfrm>
            <a:off x="7161864" y="822469"/>
            <a:ext cx="4758789" cy="220114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Création DU DICTIONNAIRE DES MOTS VISUELS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2800" dirty="0">
                <a:solidFill>
                  <a:schemeClr val="accent1"/>
                </a:solidFill>
              </a:rPr>
              <a:t>CLUSTERING  - KMEANS</a:t>
            </a:r>
            <a:endParaRPr lang="fr-FR" sz="2700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141A73-2F1E-2642-B7F9-7DF7FA66DB1F}"/>
              </a:ext>
            </a:extLst>
          </p:cNvPr>
          <p:cNvSpPr txBox="1"/>
          <p:nvPr/>
        </p:nvSpPr>
        <p:spPr>
          <a:xfrm>
            <a:off x="7161864" y="3177975"/>
            <a:ext cx="43437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pPr marL="285750" indent="-285750">
              <a:buFont typeface="Wingdings" pitchFamily="2" charset="2"/>
              <a:buChar char="§"/>
            </a:pPr>
            <a:r>
              <a:rPr lang="fr-FR" dirty="0" err="1"/>
              <a:t>Clustering</a:t>
            </a:r>
            <a:r>
              <a:rPr lang="fr-FR" dirty="0"/>
              <a:t> des </a:t>
            </a:r>
            <a:r>
              <a:rPr lang="fr-FR" dirty="0" err="1"/>
              <a:t>descriptors</a:t>
            </a:r>
            <a:endParaRPr lang="fr-FR" dirty="0"/>
          </a:p>
          <a:p>
            <a:pPr marL="285750" indent="-285750">
              <a:buFont typeface="Wingdings" pitchFamily="2" charset="2"/>
              <a:buChar char="§"/>
            </a:pPr>
            <a:r>
              <a:rPr lang="fr-FR" dirty="0"/>
              <a:t>Extraction des </a:t>
            </a:r>
            <a:r>
              <a:rPr lang="fr-FR" dirty="0" err="1"/>
              <a:t>centroïdes</a:t>
            </a:r>
            <a:r>
              <a:rPr lang="fr-FR" dirty="0"/>
              <a:t>, puis des </a:t>
            </a:r>
            <a:r>
              <a:rPr lang="fr-FR" dirty="0" err="1"/>
              <a:t>médoïdes</a:t>
            </a:r>
            <a:endParaRPr lang="fr-FR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fr-FR" dirty="0"/>
              <a:t>Les mots visuels  du corpus d’images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0AD726-5EBC-AF48-85D5-8CEA7D0C9705}"/>
              </a:ext>
            </a:extLst>
          </p:cNvPr>
          <p:cNvSpPr/>
          <p:nvPr/>
        </p:nvSpPr>
        <p:spPr>
          <a:xfrm>
            <a:off x="0" y="0"/>
            <a:ext cx="6717278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D1AD95-4E98-2C42-A6CE-830BFC688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56" y="2299651"/>
            <a:ext cx="241300" cy="241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490F15-4077-F040-A35D-66ED31C4C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69" y="2337751"/>
            <a:ext cx="203200" cy="203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F6BD71-BDD7-E14B-99C1-F895E62DE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389" y="2210751"/>
            <a:ext cx="330200" cy="330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 descr="A picture containing bridge&#10;&#10;Description automatically generated">
            <a:extLst>
              <a:ext uri="{FF2B5EF4-FFF2-40B4-BE49-F238E27FC236}">
                <a16:creationId xmlns:a16="http://schemas.microsoft.com/office/drawing/2014/main" id="{DA0B770B-6930-5448-BB36-7D9FAA31C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551" y="1884737"/>
            <a:ext cx="660400" cy="660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 descr="A picture containing qr code&#10;&#10;Description automatically generated">
            <a:extLst>
              <a:ext uri="{FF2B5EF4-FFF2-40B4-BE49-F238E27FC236}">
                <a16:creationId xmlns:a16="http://schemas.microsoft.com/office/drawing/2014/main" id="{C40D0670-E569-4143-A51C-1C14336E91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4913" y="489907"/>
            <a:ext cx="2057400" cy="2057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354613-A209-924F-B960-EE55FA64A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5476" y="2212682"/>
            <a:ext cx="330200" cy="330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EF72BE-1A9B-FD4A-B773-A5EB5C2E7E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80387" y="2179007"/>
            <a:ext cx="368300" cy="368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85DD1A4-A018-4040-8ED5-0F15801061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1885" y="2427095"/>
            <a:ext cx="101600" cy="101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E8E5AF8-9B5D-D346-979F-9E5AB5E370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46855" y="2286951"/>
            <a:ext cx="254000" cy="254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031F888-0719-D149-8ECE-D9C050BE7A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77098" y="2236595"/>
            <a:ext cx="292100" cy="2921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055B770-F0B5-A448-AF6D-BD1CDEEEAC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8487" y="2217545"/>
            <a:ext cx="330200" cy="330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43CCD73-038E-6149-B6DC-84AC5F0232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06683" y="2274251"/>
            <a:ext cx="266700" cy="2667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BEB08E9-6714-ED4F-B80B-621A887EAD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6523" y="2402899"/>
            <a:ext cx="139700" cy="1397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46FCBEA-B1FF-1243-A97D-7788478E7F87}"/>
              </a:ext>
            </a:extLst>
          </p:cNvPr>
          <p:cNvSpPr txBox="1"/>
          <p:nvPr/>
        </p:nvSpPr>
        <p:spPr>
          <a:xfrm>
            <a:off x="179069" y="48807"/>
            <a:ext cx="6451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1"/>
                </a:solidFill>
              </a:rPr>
              <a:t>MOT VISUELS – IMAGE CORRIGÉE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10FDFD-73CA-7948-920C-EE50AE7556D5}"/>
              </a:ext>
            </a:extLst>
          </p:cNvPr>
          <p:cNvSpPr txBox="1"/>
          <p:nvPr/>
        </p:nvSpPr>
        <p:spPr>
          <a:xfrm>
            <a:off x="111899" y="2670215"/>
            <a:ext cx="6451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1"/>
                </a:solidFill>
              </a:rPr>
              <a:t>MOT VISUELS – IMAGE CORRIGÉE + FILTRE GAUSSIEN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5E37DF9-9141-5F4B-9C53-2599B03E118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590" y="3068140"/>
            <a:ext cx="241300" cy="241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6" name="Picture 35" descr="A picture containing food, front, coffee, cup&#10;&#10;Description automatically generated">
            <a:extLst>
              <a:ext uri="{FF2B5EF4-FFF2-40B4-BE49-F238E27FC236}">
                <a16:creationId xmlns:a16="http://schemas.microsoft.com/office/drawing/2014/main" id="{28EA4B2F-7A1A-1D44-9588-1A6A91E601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8360" y="3068140"/>
            <a:ext cx="711200" cy="711200"/>
          </a:xfrm>
          <a:prstGeom prst="rect">
            <a:avLst/>
          </a:prstGeom>
        </p:spPr>
      </p:pic>
      <p:pic>
        <p:nvPicPr>
          <p:cNvPr id="38" name="Picture 37" descr="A picture containing food, cup, bottle&#10;&#10;Description automatically generated">
            <a:extLst>
              <a:ext uri="{FF2B5EF4-FFF2-40B4-BE49-F238E27FC236}">
                <a16:creationId xmlns:a16="http://schemas.microsoft.com/office/drawing/2014/main" id="{A8F4EAF5-D30A-0A4F-B9E3-306D4961D23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0030" y="3068140"/>
            <a:ext cx="1739900" cy="17399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C2686B9-776E-604F-A98E-F5B9E8DADD9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80400" y="3068140"/>
            <a:ext cx="571500" cy="571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A9ED038A-A0D9-2C45-926E-98B1167B250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92370" y="3068140"/>
            <a:ext cx="647700" cy="6477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1B11492-5799-D84C-8A9D-3D29EFF92DF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180540" y="3068140"/>
            <a:ext cx="609600" cy="609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6" name="Picture 45" descr="A close up of a person&#10;&#10;Description automatically generated">
            <a:extLst>
              <a:ext uri="{FF2B5EF4-FFF2-40B4-BE49-F238E27FC236}">
                <a16:creationId xmlns:a16="http://schemas.microsoft.com/office/drawing/2014/main" id="{9973C45B-3AA2-6841-BA9B-82CD67E5F1F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830610" y="3068140"/>
            <a:ext cx="673100" cy="6731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8" name="Picture 47" descr="A picture containing fish, parrot, flower&#10;&#10;Description automatically generated">
            <a:extLst>
              <a:ext uri="{FF2B5EF4-FFF2-40B4-BE49-F238E27FC236}">
                <a16:creationId xmlns:a16="http://schemas.microsoft.com/office/drawing/2014/main" id="{220C5A8D-C420-2C40-AC73-98B15F662F9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544180" y="3068140"/>
            <a:ext cx="838200" cy="838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DA09C40-EBCD-E145-935B-4190A449298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422847" y="3068140"/>
            <a:ext cx="241300" cy="241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2035FD60-D804-D74A-AAFA-32B79C01921A}"/>
              </a:ext>
            </a:extLst>
          </p:cNvPr>
          <p:cNvSpPr txBox="1"/>
          <p:nvPr/>
        </p:nvSpPr>
        <p:spPr>
          <a:xfrm>
            <a:off x="39022" y="4971648"/>
            <a:ext cx="6451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1"/>
                </a:solidFill>
              </a:rPr>
              <a:t>MOT VISUELS – IMAGE CORRIGÉE + FILTRE MÉDIAN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33C8FEC-ACFA-9743-B2EB-408757053EF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022" y="6567197"/>
            <a:ext cx="203200" cy="203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D54EC71-FD18-CF4E-B127-31D60FA63B1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95500" y="6478297"/>
            <a:ext cx="292100" cy="2921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82F945A-164C-954A-B08F-408BEB4433B0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40878" y="6503697"/>
            <a:ext cx="266700" cy="2667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7C378E81-D580-084B-AA1D-D900DAA6854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60856" y="6617997"/>
            <a:ext cx="152400" cy="152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4" name="Picture 63" descr="A picture containing food, bird&#10;&#10;Description automatically generated">
            <a:extLst>
              <a:ext uri="{FF2B5EF4-FFF2-40B4-BE49-F238E27FC236}">
                <a16:creationId xmlns:a16="http://schemas.microsoft.com/office/drawing/2014/main" id="{57E45610-C6CC-0B4B-B454-A3305427D7A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66534" y="6135397"/>
            <a:ext cx="635000" cy="635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8" name="Picture 67" descr="A picture containing green, water, light, blue&#10;&#10;Description automatically generated">
            <a:extLst>
              <a:ext uri="{FF2B5EF4-FFF2-40B4-BE49-F238E27FC236}">
                <a16:creationId xmlns:a16="http://schemas.microsoft.com/office/drawing/2014/main" id="{1A91C3B5-CF5C-8E40-B3AC-0B63766C178C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854812" y="5347997"/>
            <a:ext cx="1422400" cy="1422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C83D587-ED8D-7B48-8202-C9E775D520A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330490" y="6529097"/>
            <a:ext cx="241300" cy="241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2" name="Picture 71" descr="A picture containing bird&#10;&#10;Description automatically generated">
            <a:extLst>
              <a:ext uri="{FF2B5EF4-FFF2-40B4-BE49-F238E27FC236}">
                <a16:creationId xmlns:a16="http://schemas.microsoft.com/office/drawing/2014/main" id="{940A63C1-1A5A-F54F-85CA-76B64368581D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625068" y="5652797"/>
            <a:ext cx="1117600" cy="1117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4" name="Picture 73" descr="A picture containing food, close, glass, table&#10;&#10;Description automatically generated">
            <a:extLst>
              <a:ext uri="{FF2B5EF4-FFF2-40B4-BE49-F238E27FC236}">
                <a16:creationId xmlns:a16="http://schemas.microsoft.com/office/drawing/2014/main" id="{CC0062B8-AA97-E445-901A-3812ED80DEA1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795946" y="6059197"/>
            <a:ext cx="711200" cy="711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A1CC4A69-F2D8-2E47-838C-FEE549FDB697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560424" y="6567197"/>
            <a:ext cx="203200" cy="203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8" name="Picture 77" descr="A picture containing food, bird&#10;&#10;Description automatically generated">
            <a:extLst>
              <a:ext uri="{FF2B5EF4-FFF2-40B4-BE49-F238E27FC236}">
                <a16:creationId xmlns:a16="http://schemas.microsoft.com/office/drawing/2014/main" id="{F9D1C6E5-9D08-9049-A8B3-1E07CDA30DA5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16902" y="6071897"/>
            <a:ext cx="698500" cy="698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5310B60-8AA4-3045-BBF5-1498C4906CFC}"/>
              </a:ext>
            </a:extLst>
          </p:cNvPr>
          <p:cNvCxnSpPr/>
          <p:nvPr/>
        </p:nvCxnSpPr>
        <p:spPr>
          <a:xfrm>
            <a:off x="1166534" y="2645501"/>
            <a:ext cx="439389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1AB593B-B725-B14C-83DC-1AB421674D6E}"/>
              </a:ext>
            </a:extLst>
          </p:cNvPr>
          <p:cNvCxnSpPr/>
          <p:nvPr/>
        </p:nvCxnSpPr>
        <p:spPr>
          <a:xfrm>
            <a:off x="1170650" y="4947985"/>
            <a:ext cx="439389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7370A0C-6CD2-3D4E-AECE-B2C25740163C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ÉTUDE DE FAISABILITÉ – DONNÉES IMAGE</a:t>
            </a:r>
          </a:p>
        </p:txBody>
      </p:sp>
    </p:spTree>
    <p:extLst>
      <p:ext uri="{BB962C8B-B14F-4D97-AF65-F5344CB8AC3E}">
        <p14:creationId xmlns:p14="http://schemas.microsoft.com/office/powerpoint/2010/main" val="82579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A094C70-5FBD-604C-828F-59D548FFB1EF}"/>
              </a:ext>
            </a:extLst>
          </p:cNvPr>
          <p:cNvSpPr txBox="1">
            <a:spLocks/>
          </p:cNvSpPr>
          <p:nvPr/>
        </p:nvSpPr>
        <p:spPr>
          <a:xfrm>
            <a:off x="7161864" y="822469"/>
            <a:ext cx="4758789" cy="220114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CRÉATION DES HISTOGRAMMES BOVW</a:t>
            </a:r>
          </a:p>
          <a:p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2700" dirty="0">
                <a:solidFill>
                  <a:schemeClr val="accent1"/>
                </a:solidFill>
              </a:rPr>
              <a:t>COMPARAISON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141A73-2F1E-2642-B7F9-7DF7FA66DB1F}"/>
              </a:ext>
            </a:extLst>
          </p:cNvPr>
          <p:cNvSpPr txBox="1"/>
          <p:nvPr/>
        </p:nvSpPr>
        <p:spPr>
          <a:xfrm>
            <a:off x="7161864" y="3023616"/>
            <a:ext cx="45029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pPr marL="342900" indent="-342900">
              <a:buFont typeface=".Apple Color Emoji UI"/>
              <a:buChar char="🟢"/>
            </a:pPr>
            <a:r>
              <a:rPr lang="fr-FR" dirty="0"/>
              <a:t>Les histogrammes se ressemblent peu entre catégories</a:t>
            </a:r>
          </a:p>
          <a:p>
            <a:endParaRPr lang="fr-FR" dirty="0"/>
          </a:p>
          <a:p>
            <a:pPr marL="342900" indent="-342900">
              <a:buFont typeface=".Apple Color Emoji UI"/>
              <a:buChar char="🔴"/>
            </a:pPr>
            <a:r>
              <a:rPr lang="fr-FR" dirty="0"/>
              <a:t>Pour certaines catégories, les histogrammes se ressemblent peu au sein d’une même catégorie.</a:t>
            </a:r>
          </a:p>
          <a:p>
            <a:pPr marL="342900" indent="-342900">
              <a:buFont typeface=".Apple Color Emoji UI"/>
              <a:buChar char="🟢"/>
            </a:pPr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0AD726-5EBC-AF48-85D5-8CEA7D0C9705}"/>
              </a:ext>
            </a:extLst>
          </p:cNvPr>
          <p:cNvSpPr/>
          <p:nvPr/>
        </p:nvSpPr>
        <p:spPr>
          <a:xfrm>
            <a:off x="0" y="0"/>
            <a:ext cx="6717278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B84685-78A8-9A4B-95EE-F70B2377FD7D}"/>
              </a:ext>
            </a:extLst>
          </p:cNvPr>
          <p:cNvSpPr txBox="1"/>
          <p:nvPr/>
        </p:nvSpPr>
        <p:spPr>
          <a:xfrm>
            <a:off x="179069" y="333014"/>
            <a:ext cx="6451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1"/>
                </a:solidFill>
              </a:rPr>
              <a:t>HISTOGRAMMES BOVW – IMAGE CORRIGÉE</a:t>
            </a: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6F1FB92-9482-154F-B7BF-42D8C6B1F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52" y="1168400"/>
            <a:ext cx="6032500" cy="2260600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0A4A7AD6-FCE2-4247-BBEF-D2843B4AB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052" y="4157100"/>
            <a:ext cx="6070600" cy="2247900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C58CA10E-49E2-914A-8AD6-C8CB4B3BC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347" y="4170910"/>
            <a:ext cx="6057900" cy="2230524"/>
          </a:xfrm>
          <a:prstGeom prst="rect">
            <a:avLst/>
          </a:prstGeom>
        </p:spPr>
      </p:pic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4845095-D78B-324E-B708-228D122C7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47" y="1168400"/>
            <a:ext cx="6156305" cy="230699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253995C-43F8-D244-A1E6-9B20100034E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ÉTUDE DE FAISABILITÉ – DONNÉES IMAGE</a:t>
            </a:r>
          </a:p>
        </p:txBody>
      </p:sp>
    </p:spTree>
    <p:extLst>
      <p:ext uri="{BB962C8B-B14F-4D97-AF65-F5344CB8AC3E}">
        <p14:creationId xmlns:p14="http://schemas.microsoft.com/office/powerpoint/2010/main" val="285660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EF815-D39D-E445-B919-A19D1E685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CADRE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320FA9-FCFC-454B-917D-EAA8C65BF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5233" y="6328799"/>
            <a:ext cx="2274030" cy="377825"/>
          </a:xfrm>
        </p:spPr>
        <p:txBody>
          <a:bodyPr/>
          <a:lstStyle/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70CF43-C278-A041-97A5-2B15A3E00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3083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C0DA0DA-3A20-5145-B982-0D3C488D9B3E}"/>
              </a:ext>
            </a:extLst>
          </p:cNvPr>
          <p:cNvSpPr/>
          <p:nvPr/>
        </p:nvSpPr>
        <p:spPr>
          <a:xfrm>
            <a:off x="0" y="14288"/>
            <a:ext cx="6717278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A094C70-5FBD-604C-828F-59D548FFB1EF}"/>
              </a:ext>
            </a:extLst>
          </p:cNvPr>
          <p:cNvSpPr txBox="1">
            <a:spLocks/>
          </p:cNvSpPr>
          <p:nvPr/>
        </p:nvSpPr>
        <p:spPr>
          <a:xfrm>
            <a:off x="7161864" y="822469"/>
            <a:ext cx="4758789" cy="220114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TESTS DE Prédiction</a:t>
            </a:r>
          </a:p>
          <a:p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2700" dirty="0">
                <a:solidFill>
                  <a:schemeClr val="accent1"/>
                </a:solidFill>
              </a:rPr>
              <a:t>K-NN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141A73-2F1E-2642-B7F9-7DF7FA66DB1F}"/>
              </a:ext>
            </a:extLst>
          </p:cNvPr>
          <p:cNvSpPr txBox="1"/>
          <p:nvPr/>
        </p:nvSpPr>
        <p:spPr>
          <a:xfrm>
            <a:off x="7161864" y="2843213"/>
            <a:ext cx="47850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fr-FR" dirty="0"/>
              <a:t>Un algorithme générique qui donne de bons résultats sur une variété de typologie de données</a:t>
            </a:r>
          </a:p>
          <a:p>
            <a:endParaRPr lang="fr-FR" dirty="0"/>
          </a:p>
          <a:p>
            <a:pPr marL="285750" indent="-285750">
              <a:buFont typeface="Wingdings" pitchFamily="2" charset="2"/>
              <a:buChar char="§"/>
            </a:pPr>
            <a:r>
              <a:rPr lang="fr-FR" dirty="0"/>
              <a:t>Division des données entre données d’entraînement et données de test</a:t>
            </a:r>
          </a:p>
          <a:p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Sur les données test, le modèle présente une </a:t>
            </a:r>
            <a:r>
              <a:rPr lang="fr-FR" dirty="0" err="1"/>
              <a:t>accuracy</a:t>
            </a:r>
            <a:r>
              <a:rPr lang="fr-FR" dirty="0"/>
              <a:t> maximale de 27% pour l’image corrigée + filtre gaussien.</a:t>
            </a:r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FD17046-6B7C-194C-A0C5-D40E3F23A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47" y="94765"/>
            <a:ext cx="5902480" cy="6697045"/>
          </a:xfrm>
          <a:prstGeom prst="rect">
            <a:avLst/>
          </a:prstGeom>
        </p:spPr>
      </p:pic>
      <p:pic>
        <p:nvPicPr>
          <p:cNvPr id="8" name="Picture 7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CEAAB339-489C-2B46-A1B1-2E4ECB0DB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27" y="78436"/>
            <a:ext cx="6069351" cy="6761194"/>
          </a:xfrm>
          <a:prstGeom prst="rect">
            <a:avLst/>
          </a:prstGeom>
        </p:spPr>
      </p:pic>
      <p:pic>
        <p:nvPicPr>
          <p:cNvPr id="12" name="Picture 11" descr="Teams&#10;&#10;Description automatically generated">
            <a:extLst>
              <a:ext uri="{FF2B5EF4-FFF2-40B4-BE49-F238E27FC236}">
                <a16:creationId xmlns:a16="http://schemas.microsoft.com/office/drawing/2014/main" id="{37AB1D9D-5B8C-204C-B13B-5B86135FB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36506"/>
            <a:ext cx="6069351" cy="68031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5D3A99-44E5-5B4D-909F-AB37B2CE41DF}"/>
              </a:ext>
            </a:extLst>
          </p:cNvPr>
          <p:cNvSpPr txBox="1"/>
          <p:nvPr/>
        </p:nvSpPr>
        <p:spPr>
          <a:xfrm>
            <a:off x="228600" y="6328800"/>
            <a:ext cx="1701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accent1"/>
                </a:solidFill>
              </a:rPr>
              <a:t>Accuracy</a:t>
            </a:r>
            <a:r>
              <a:rPr lang="fr-FR" dirty="0">
                <a:solidFill>
                  <a:schemeClr val="accent1"/>
                </a:solidFill>
              </a:rPr>
              <a:t> : 20%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211409-0DB3-CC4C-B4A6-62E3C52DFC41}"/>
              </a:ext>
            </a:extLst>
          </p:cNvPr>
          <p:cNvSpPr txBox="1"/>
          <p:nvPr/>
        </p:nvSpPr>
        <p:spPr>
          <a:xfrm>
            <a:off x="230400" y="6328800"/>
            <a:ext cx="2514600" cy="377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accent1"/>
                </a:solidFill>
              </a:rPr>
              <a:t>Accuracy</a:t>
            </a:r>
            <a:r>
              <a:rPr lang="fr-FR" dirty="0">
                <a:solidFill>
                  <a:schemeClr val="accent1"/>
                </a:solidFill>
              </a:rPr>
              <a:t> : 27%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4DCAF6-EDD6-BE49-B216-CBBAFE72D728}"/>
              </a:ext>
            </a:extLst>
          </p:cNvPr>
          <p:cNvSpPr txBox="1"/>
          <p:nvPr/>
        </p:nvSpPr>
        <p:spPr>
          <a:xfrm>
            <a:off x="230400" y="6328800"/>
            <a:ext cx="2514600" cy="377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accent1"/>
                </a:solidFill>
              </a:rPr>
              <a:t>Accuracy</a:t>
            </a:r>
            <a:r>
              <a:rPr lang="fr-FR" dirty="0">
                <a:solidFill>
                  <a:schemeClr val="accent1"/>
                </a:solidFill>
              </a:rPr>
              <a:t> : 19%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4BB004-D191-AB43-96B1-F4A2FBF89931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ÉTUDE DE FAISABILITÉ – DONNÉES IMAGE</a:t>
            </a:r>
          </a:p>
        </p:txBody>
      </p:sp>
    </p:spTree>
    <p:extLst>
      <p:ext uri="{BB962C8B-B14F-4D97-AF65-F5344CB8AC3E}">
        <p14:creationId xmlns:p14="http://schemas.microsoft.com/office/powerpoint/2010/main" val="635672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19" grpId="1"/>
      <p:bldP spid="2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A094C70-5FBD-604C-828F-59D548FFB1EF}"/>
              </a:ext>
            </a:extLst>
          </p:cNvPr>
          <p:cNvSpPr txBox="1">
            <a:spLocks/>
          </p:cNvSpPr>
          <p:nvPr/>
        </p:nvSpPr>
        <p:spPr>
          <a:xfrm>
            <a:off x="7161864" y="822469"/>
            <a:ext cx="4758789" cy="220114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TESTS DE Prédiction</a:t>
            </a:r>
          </a:p>
          <a:p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2700" dirty="0">
                <a:solidFill>
                  <a:schemeClr val="accent1"/>
                </a:solidFill>
              </a:rPr>
              <a:t>K-NN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141A73-2F1E-2642-B7F9-7DF7FA66DB1F}"/>
              </a:ext>
            </a:extLst>
          </p:cNvPr>
          <p:cNvSpPr txBox="1"/>
          <p:nvPr/>
        </p:nvSpPr>
        <p:spPr>
          <a:xfrm>
            <a:off x="7161864" y="3122474"/>
            <a:ext cx="47850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fr-FR" dirty="0"/>
              <a:t>Test sur un produit jamais vu par l’algorithme</a:t>
            </a:r>
          </a:p>
          <a:p>
            <a:endParaRPr lang="fr-FR" dirty="0"/>
          </a:p>
          <a:p>
            <a:pPr marL="285750" indent="-285750">
              <a:buFont typeface=".Apple Color Emoji UI"/>
              <a:buChar char="✅"/>
            </a:pPr>
            <a:r>
              <a:rPr lang="fr-FR" dirty="0"/>
              <a:t>Prédiction correcte de la catégorie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Probabilité de 60%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un delta minimal de probabilité avec les autres catégories de 40%</a:t>
            </a:r>
          </a:p>
        </p:txBody>
      </p:sp>
      <p:graphicFrame>
        <p:nvGraphicFramePr>
          <p:cNvPr id="8" name="Content Placeholder 19">
            <a:extLst>
              <a:ext uri="{FF2B5EF4-FFF2-40B4-BE49-F238E27FC236}">
                <a16:creationId xmlns:a16="http://schemas.microsoft.com/office/drawing/2014/main" id="{A2EDBA5B-2B66-604B-A107-184E37EEC6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2845509"/>
              </p:ext>
            </p:extLst>
          </p:nvPr>
        </p:nvGraphicFramePr>
        <p:xfrm>
          <a:off x="835801" y="3799703"/>
          <a:ext cx="5045675" cy="24688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02950">
                  <a:extLst>
                    <a:ext uri="{9D8B030D-6E8A-4147-A177-3AD203B41FA5}">
                      <a16:colId xmlns:a16="http://schemas.microsoft.com/office/drawing/2014/main" val="1021641312"/>
                    </a:ext>
                  </a:extLst>
                </a:gridCol>
                <a:gridCol w="2542725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</a:tblGrid>
              <a:tr h="1973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effectLst/>
                        </a:rPr>
                        <a:t>CATÉGORIE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b="1" dirty="0">
                          <a:effectLst/>
                        </a:rPr>
                        <a:t>PROBABILITÉ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3336259"/>
                  </a:ext>
                </a:extLst>
              </a:tr>
              <a:tr h="1349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Baby Care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20%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312355"/>
                  </a:ext>
                </a:extLst>
              </a:tr>
              <a:tr h="1349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Beauty and Personal Care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0%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3483687"/>
                  </a:ext>
                </a:extLst>
              </a:tr>
              <a:tr h="1349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Computers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60%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50198"/>
                  </a:ext>
                </a:extLst>
              </a:tr>
              <a:tr h="1349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Home Decor and Festive Needs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20%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648090"/>
                  </a:ext>
                </a:extLst>
              </a:tr>
              <a:tr h="2294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Home Furnishing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0%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546360"/>
                  </a:ext>
                </a:extLst>
              </a:tr>
              <a:tr h="1349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Kitchen &amp; Dining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0%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08756"/>
                  </a:ext>
                </a:extLst>
              </a:tr>
              <a:tr h="3021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Watches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0%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980326"/>
                  </a:ext>
                </a:extLst>
              </a:tr>
            </a:tbl>
          </a:graphicData>
        </a:graphic>
      </p:graphicFrame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2765E91B-B0B3-AB44-BC85-D40FBFBE86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336" b="17058"/>
          <a:stretch/>
        </p:blipFill>
        <p:spPr>
          <a:xfrm>
            <a:off x="835801" y="763033"/>
            <a:ext cx="5045675" cy="29161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307FB5-96AA-B94E-B4C6-AF2D96BE0A5B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ÉTUDE DE FAISABILITÉ – DONNÉES IMAGE</a:t>
            </a:r>
          </a:p>
        </p:txBody>
      </p:sp>
    </p:spTree>
    <p:extLst>
      <p:ext uri="{BB962C8B-B14F-4D97-AF65-F5344CB8AC3E}">
        <p14:creationId xmlns:p14="http://schemas.microsoft.com/office/powerpoint/2010/main" val="15430635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MODÉLISATIONS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A7DBA7-6A8B-EF4A-AA37-AD303F87C1CE}"/>
              </a:ext>
            </a:extLst>
          </p:cNvPr>
          <p:cNvSpPr txBox="1"/>
          <p:nvPr/>
        </p:nvSpPr>
        <p:spPr>
          <a:xfrm>
            <a:off x="5625679" y="6686723"/>
            <a:ext cx="135886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Photo by Markus </a:t>
            </a:r>
            <a:r>
              <a:rPr lang="en-US" sz="500" i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Spiske</a:t>
            </a:r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on Unsplash</a:t>
            </a:r>
            <a:endParaRPr lang="fr-FR" sz="5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Picture 6" descr="A stack of flyers on a table&#10;&#10;Description automatically generated">
            <a:extLst>
              <a:ext uri="{FF2B5EF4-FFF2-40B4-BE49-F238E27FC236}">
                <a16:creationId xmlns:a16="http://schemas.microsoft.com/office/drawing/2014/main" id="{47C324BD-5BF1-EC4C-AE98-76B33C2F01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31" t="11626" r="354" b="3876"/>
          <a:stretch/>
        </p:blipFill>
        <p:spPr>
          <a:xfrm>
            <a:off x="18245" y="0"/>
            <a:ext cx="12155510" cy="687193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5EE44D4-5600-744E-A7CE-089EEF66F8C4}"/>
              </a:ext>
            </a:extLst>
          </p:cNvPr>
          <p:cNvSpPr/>
          <p:nvPr/>
        </p:nvSpPr>
        <p:spPr>
          <a:xfrm>
            <a:off x="0" y="0"/>
            <a:ext cx="12173755" cy="6871934"/>
          </a:xfrm>
          <a:prstGeom prst="rect">
            <a:avLst/>
          </a:prstGeom>
          <a:solidFill>
            <a:schemeClr val="accent1"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1529711-D020-A64C-8F8F-15CF1C7E0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927" y="3946639"/>
            <a:ext cx="10131427" cy="1468800"/>
          </a:xfr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  <p:txBody>
          <a:bodyPr/>
          <a:lstStyle/>
          <a:p>
            <a:r>
              <a:rPr lang="fr-FR" dirty="0"/>
              <a:t>DONNÉES TEXTE</a:t>
            </a:r>
          </a:p>
        </p:txBody>
      </p:sp>
    </p:spTree>
    <p:extLst>
      <p:ext uri="{BB962C8B-B14F-4D97-AF65-F5344CB8AC3E}">
        <p14:creationId xmlns:p14="http://schemas.microsoft.com/office/powerpoint/2010/main" val="29088008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A27DD-77BD-3A46-99ED-DF529EEBC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363199" cy="1456267"/>
          </a:xfrm>
        </p:spPr>
        <p:txBody>
          <a:bodyPr>
            <a:normAutofit/>
          </a:bodyPr>
          <a:lstStyle/>
          <a:p>
            <a:r>
              <a:rPr lang="fr-FR" dirty="0"/>
              <a:t>Démarche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4D93238-B59F-D749-8B04-4568D880B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5870575"/>
            <a:ext cx="7827659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/>
              <a:t>Sofia CHEVROLAT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36A33C5-661D-EE47-AC5B-74A701564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33</a:t>
            </a:fld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DD2FD9A-66D2-479E-BE3D-F4552A9A4E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9337467"/>
              </p:ext>
            </p:extLst>
          </p:nvPr>
        </p:nvGraphicFramePr>
        <p:xfrm>
          <a:off x="685800" y="2406400"/>
          <a:ext cx="10674458" cy="366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0BD9CE0-CB9E-4A45-BAE8-9D310A0657D8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ÉTUDE DE FAISABILITÉ – DONNÉES TEXTE</a:t>
            </a:r>
          </a:p>
        </p:txBody>
      </p:sp>
    </p:spTree>
    <p:extLst>
      <p:ext uri="{BB962C8B-B14F-4D97-AF65-F5344CB8AC3E}">
        <p14:creationId xmlns:p14="http://schemas.microsoft.com/office/powerpoint/2010/main" val="1484072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A094C70-5FBD-604C-828F-59D548FFB1EF}"/>
              </a:ext>
            </a:extLst>
          </p:cNvPr>
          <p:cNvSpPr txBox="1">
            <a:spLocks/>
          </p:cNvSpPr>
          <p:nvPr/>
        </p:nvSpPr>
        <p:spPr>
          <a:xfrm>
            <a:off x="7161864" y="822469"/>
            <a:ext cx="4758789" cy="180634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Obtention des features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2700" dirty="0">
                <a:solidFill>
                  <a:schemeClr val="accent1"/>
                </a:solidFill>
              </a:rPr>
              <a:t>PRÉPARATION DU JEU DE Données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141A73-2F1E-2642-B7F9-7DF7FA66DB1F}"/>
              </a:ext>
            </a:extLst>
          </p:cNvPr>
          <p:cNvSpPr txBox="1"/>
          <p:nvPr/>
        </p:nvSpPr>
        <p:spPr>
          <a:xfrm>
            <a:off x="7161864" y="2635481"/>
            <a:ext cx="47850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/>
              <a:t>Assemblage en 1 seul document par produit :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fr-FR" dirty="0"/>
              <a:t>Nom produit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fr-FR" dirty="0"/>
              <a:t>Description produit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fr-FR" dirty="0"/>
              <a:t>Spécification produit</a:t>
            </a:r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2 approches : 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dirty="0"/>
              <a:t>Transformation de l’ensemble des textes en Bag of </a:t>
            </a:r>
            <a:r>
              <a:rPr lang="fr-FR" dirty="0" err="1"/>
              <a:t>Words</a:t>
            </a:r>
            <a:endParaRPr lang="fr-FR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fr-FR" dirty="0"/>
              <a:t>Transformation de l’ensemble des textes en matrice TF-IDF</a:t>
            </a:r>
          </a:p>
          <a:p>
            <a:pPr lvl="1"/>
            <a:endParaRPr lang="fr-F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B40DA5-3B21-B247-B5B6-B1BBD58981EA}"/>
              </a:ext>
            </a:extLst>
          </p:cNvPr>
          <p:cNvSpPr txBox="1"/>
          <p:nvPr/>
        </p:nvSpPr>
        <p:spPr>
          <a:xfrm>
            <a:off x="110439" y="2210691"/>
            <a:ext cx="1571115" cy="36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FF00FF"/>
                </a:highlight>
              </a:rPr>
              <a:t>Bag of </a:t>
            </a:r>
            <a:r>
              <a:rPr lang="fr-FR" b="1" dirty="0" err="1">
                <a:highlight>
                  <a:srgbClr val="FF00FF"/>
                </a:highlight>
              </a:rPr>
              <a:t>Words</a:t>
            </a:r>
            <a:endParaRPr lang="fr-FR" b="1" dirty="0">
              <a:highlight>
                <a:srgbClr val="FF00FF"/>
              </a:highligh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299B63A-27A4-644F-9257-6C98890B3291}"/>
              </a:ext>
            </a:extLst>
          </p:cNvPr>
          <p:cNvSpPr/>
          <p:nvPr/>
        </p:nvSpPr>
        <p:spPr>
          <a:xfrm>
            <a:off x="2513986" y="932780"/>
            <a:ext cx="673187" cy="531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watch</a:t>
            </a:r>
            <a:endParaRPr lang="fr-FR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F72EF7A-9E49-B645-A850-A0A1E34DB080}"/>
              </a:ext>
            </a:extLst>
          </p:cNvPr>
          <p:cNvSpPr/>
          <p:nvPr/>
        </p:nvSpPr>
        <p:spPr>
          <a:xfrm>
            <a:off x="3290648" y="932780"/>
            <a:ext cx="673187" cy="531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laptop</a:t>
            </a:r>
            <a:endParaRPr lang="fr-FR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9A1C8F-C261-7647-977F-159DD162D889}"/>
              </a:ext>
            </a:extLst>
          </p:cNvPr>
          <p:cNvSpPr/>
          <p:nvPr/>
        </p:nvSpPr>
        <p:spPr>
          <a:xfrm>
            <a:off x="4042292" y="932780"/>
            <a:ext cx="673187" cy="531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add</a:t>
            </a:r>
            <a:endParaRPr lang="fr-FR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477EB3F-A7F7-B24D-AE19-BCCF5558315C}"/>
              </a:ext>
            </a:extLst>
          </p:cNvPr>
          <p:cNvSpPr/>
          <p:nvPr/>
        </p:nvSpPr>
        <p:spPr>
          <a:xfrm>
            <a:off x="4809985" y="932780"/>
            <a:ext cx="673187" cy="531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style</a:t>
            </a:r>
            <a:endParaRPr lang="fr-FR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2D35C4-3782-E44C-A452-B4C8E994D7B8}"/>
              </a:ext>
            </a:extLst>
          </p:cNvPr>
          <p:cNvSpPr/>
          <p:nvPr/>
        </p:nvSpPr>
        <p:spPr>
          <a:xfrm>
            <a:off x="5572125" y="932780"/>
            <a:ext cx="673187" cy="531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cotton</a:t>
            </a:r>
            <a:endParaRPr lang="fr-FR" dirty="0"/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E5537B77-60D2-A546-A0EF-4AAE906ED696}"/>
              </a:ext>
            </a:extLst>
          </p:cNvPr>
          <p:cNvSpPr/>
          <p:nvPr/>
        </p:nvSpPr>
        <p:spPr>
          <a:xfrm>
            <a:off x="3107768" y="1643163"/>
            <a:ext cx="500063" cy="4429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32" name="Content Placeholder 19">
            <a:extLst>
              <a:ext uri="{FF2B5EF4-FFF2-40B4-BE49-F238E27FC236}">
                <a16:creationId xmlns:a16="http://schemas.microsoft.com/office/drawing/2014/main" id="{2379B016-EFAC-534E-8AC6-CEC119A563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7991750"/>
              </p:ext>
            </p:extLst>
          </p:nvPr>
        </p:nvGraphicFramePr>
        <p:xfrm>
          <a:off x="440422" y="2628810"/>
          <a:ext cx="5931189" cy="1219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87852">
                  <a:extLst>
                    <a:ext uri="{9D8B030D-6E8A-4147-A177-3AD203B41FA5}">
                      <a16:colId xmlns:a16="http://schemas.microsoft.com/office/drawing/2014/main" val="1021641312"/>
                    </a:ext>
                  </a:extLst>
                </a:gridCol>
                <a:gridCol w="785812">
                  <a:extLst>
                    <a:ext uri="{9D8B030D-6E8A-4147-A177-3AD203B41FA5}">
                      <a16:colId xmlns:a16="http://schemas.microsoft.com/office/drawing/2014/main" val="3476062518"/>
                    </a:ext>
                  </a:extLst>
                </a:gridCol>
                <a:gridCol w="814388">
                  <a:extLst>
                    <a:ext uri="{9D8B030D-6E8A-4147-A177-3AD203B41FA5}">
                      <a16:colId xmlns:a16="http://schemas.microsoft.com/office/drawing/2014/main" val="1715821456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500583105"/>
                    </a:ext>
                  </a:extLst>
                </a:gridCol>
                <a:gridCol w="757237">
                  <a:extLst>
                    <a:ext uri="{9D8B030D-6E8A-4147-A177-3AD203B41FA5}">
                      <a16:colId xmlns:a16="http://schemas.microsoft.com/office/drawing/2014/main" val="1613865088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59987891"/>
                    </a:ext>
                  </a:extLst>
                </a:gridCol>
              </a:tblGrid>
              <a:tr h="251472">
                <a:tc>
                  <a:txBody>
                    <a:bodyPr/>
                    <a:lstStyle/>
                    <a:p>
                      <a:pPr algn="ctr" fontAlgn="ctr"/>
                      <a:endParaRPr lang="en-MQ" sz="14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1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1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1" dirty="0">
                          <a:effectLst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1" dirty="0">
                          <a:effectLst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1" dirty="0">
                          <a:effectLst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3336259"/>
                  </a:ext>
                </a:extLst>
              </a:tr>
              <a:tr h="1479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w</a:t>
                      </a:r>
                      <a:r>
                        <a:rPr lang="en-MQ" sz="1400" dirty="0">
                          <a:effectLst/>
                        </a:rPr>
                        <a:t>atch, style, watch, add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312355"/>
                  </a:ext>
                </a:extLst>
              </a:tr>
              <a:tr h="2514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l</a:t>
                      </a:r>
                      <a:r>
                        <a:rPr lang="en-MQ" sz="1400" dirty="0">
                          <a:effectLst/>
                        </a:rPr>
                        <a:t>aptop, style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904146"/>
                  </a:ext>
                </a:extLst>
              </a:tr>
              <a:tr h="1479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s</a:t>
                      </a:r>
                      <a:r>
                        <a:rPr lang="en-MQ" sz="1400" dirty="0">
                          <a:effectLst/>
                        </a:rPr>
                        <a:t>tyle, cotton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648090"/>
                  </a:ext>
                </a:extLst>
              </a:tr>
            </a:tbl>
          </a:graphicData>
        </a:graphic>
      </p:graphicFrame>
      <p:sp>
        <p:nvSpPr>
          <p:cNvPr id="7" name="Folded Corner 6">
            <a:extLst>
              <a:ext uri="{FF2B5EF4-FFF2-40B4-BE49-F238E27FC236}">
                <a16:creationId xmlns:a16="http://schemas.microsoft.com/office/drawing/2014/main" id="{DB607FBD-6E6B-7E4C-A17C-629155205AAE}"/>
              </a:ext>
            </a:extLst>
          </p:cNvPr>
          <p:cNvSpPr/>
          <p:nvPr/>
        </p:nvSpPr>
        <p:spPr>
          <a:xfrm rot="10800000">
            <a:off x="743597" y="945680"/>
            <a:ext cx="785557" cy="785365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Folded Corner 36">
            <a:extLst>
              <a:ext uri="{FF2B5EF4-FFF2-40B4-BE49-F238E27FC236}">
                <a16:creationId xmlns:a16="http://schemas.microsoft.com/office/drawing/2014/main" id="{DB945FC5-399C-CD48-A781-1627B79248B4}"/>
              </a:ext>
            </a:extLst>
          </p:cNvPr>
          <p:cNvSpPr/>
          <p:nvPr/>
        </p:nvSpPr>
        <p:spPr>
          <a:xfrm rot="10800000">
            <a:off x="895997" y="1098080"/>
            <a:ext cx="785557" cy="785365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olded Corner 37">
            <a:extLst>
              <a:ext uri="{FF2B5EF4-FFF2-40B4-BE49-F238E27FC236}">
                <a16:creationId xmlns:a16="http://schemas.microsoft.com/office/drawing/2014/main" id="{F6487F46-52A7-3B40-ACBB-F3938B2812A8}"/>
              </a:ext>
            </a:extLst>
          </p:cNvPr>
          <p:cNvSpPr/>
          <p:nvPr/>
        </p:nvSpPr>
        <p:spPr>
          <a:xfrm rot="10800000">
            <a:off x="1048397" y="1250480"/>
            <a:ext cx="785557" cy="785365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59E6336-25EA-964A-B554-0B92BEFA3EC1}"/>
              </a:ext>
            </a:extLst>
          </p:cNvPr>
          <p:cNvSpPr txBox="1"/>
          <p:nvPr/>
        </p:nvSpPr>
        <p:spPr>
          <a:xfrm>
            <a:off x="271347" y="4463981"/>
            <a:ext cx="1571115" cy="36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FF00FF"/>
                </a:highlight>
              </a:rPr>
              <a:t>TF-IDF</a:t>
            </a:r>
          </a:p>
        </p:txBody>
      </p:sp>
      <p:graphicFrame>
        <p:nvGraphicFramePr>
          <p:cNvPr id="40" name="Content Placeholder 19">
            <a:extLst>
              <a:ext uri="{FF2B5EF4-FFF2-40B4-BE49-F238E27FC236}">
                <a16:creationId xmlns:a16="http://schemas.microsoft.com/office/drawing/2014/main" id="{717BC76F-329D-0643-8439-3D411233F0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9186989"/>
              </p:ext>
            </p:extLst>
          </p:nvPr>
        </p:nvGraphicFramePr>
        <p:xfrm>
          <a:off x="440422" y="5214837"/>
          <a:ext cx="5931189" cy="1219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87852">
                  <a:extLst>
                    <a:ext uri="{9D8B030D-6E8A-4147-A177-3AD203B41FA5}">
                      <a16:colId xmlns:a16="http://schemas.microsoft.com/office/drawing/2014/main" val="1021641312"/>
                    </a:ext>
                  </a:extLst>
                </a:gridCol>
                <a:gridCol w="785812">
                  <a:extLst>
                    <a:ext uri="{9D8B030D-6E8A-4147-A177-3AD203B41FA5}">
                      <a16:colId xmlns:a16="http://schemas.microsoft.com/office/drawing/2014/main" val="3476062518"/>
                    </a:ext>
                  </a:extLst>
                </a:gridCol>
                <a:gridCol w="814388">
                  <a:extLst>
                    <a:ext uri="{9D8B030D-6E8A-4147-A177-3AD203B41FA5}">
                      <a16:colId xmlns:a16="http://schemas.microsoft.com/office/drawing/2014/main" val="1715821456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500583105"/>
                    </a:ext>
                  </a:extLst>
                </a:gridCol>
                <a:gridCol w="757237">
                  <a:extLst>
                    <a:ext uri="{9D8B030D-6E8A-4147-A177-3AD203B41FA5}">
                      <a16:colId xmlns:a16="http://schemas.microsoft.com/office/drawing/2014/main" val="1613865088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59987891"/>
                    </a:ext>
                  </a:extLst>
                </a:gridCol>
              </a:tblGrid>
              <a:tr h="251472">
                <a:tc>
                  <a:txBody>
                    <a:bodyPr/>
                    <a:lstStyle/>
                    <a:p>
                      <a:pPr algn="ctr" fontAlgn="ctr"/>
                      <a:endParaRPr lang="en-MQ" sz="14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1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1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1" dirty="0">
                          <a:effectLst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1" dirty="0">
                          <a:effectLst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1" dirty="0">
                          <a:effectLst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3336259"/>
                  </a:ext>
                </a:extLst>
              </a:tr>
              <a:tr h="1479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w</a:t>
                      </a:r>
                      <a:r>
                        <a:rPr lang="en-MQ" sz="1400" dirty="0">
                          <a:effectLst/>
                        </a:rPr>
                        <a:t>atch, style, watch, add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0.24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0.12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312355"/>
                  </a:ext>
                </a:extLst>
              </a:tr>
              <a:tr h="2514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l</a:t>
                      </a:r>
                      <a:r>
                        <a:rPr lang="en-MQ" sz="1400" dirty="0">
                          <a:effectLst/>
                        </a:rPr>
                        <a:t>aptop, style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0.24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904146"/>
                  </a:ext>
                </a:extLst>
              </a:tr>
              <a:tr h="1479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s</a:t>
                      </a:r>
                      <a:r>
                        <a:rPr lang="en-MQ" sz="1400" dirty="0">
                          <a:effectLst/>
                        </a:rPr>
                        <a:t>tyle, cotton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0.24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6480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A62E096-AE09-D74A-9C1C-854EFB697418}"/>
                  </a:ext>
                </a:extLst>
              </p:cNvPr>
              <p:cNvSpPr txBox="1"/>
              <p:nvPr/>
            </p:nvSpPr>
            <p:spPr>
              <a:xfrm>
                <a:off x="1816242" y="4390745"/>
                <a:ext cx="4785010" cy="417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1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100" b="1" i="1" smtClean="0">
                                  <a:latin typeface="Cambria Math" panose="02040503050406030204" pitchFamily="18" charset="0"/>
                                </a:rPr>
                                <m:t>𝒏𝒃</m:t>
                              </m:r>
                              <m:r>
                                <a:rPr lang="en-US" sz="1100" b="1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1100" b="1" i="1" smtClean="0">
                                  <a:latin typeface="Cambria Math" panose="02040503050406030204" pitchFamily="18" charset="0"/>
                                </a:rPr>
                                <m:t>𝒐𝒄𝒄𝒖𝒓𝒓𝒆𝒏𝒄𝒆𝒔</m:t>
                              </m:r>
                              <m:r>
                                <a:rPr lang="en-US" sz="1100" b="1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1100" b="1" i="1" smtClean="0">
                                  <a:latin typeface="Cambria Math" panose="02040503050406030204" pitchFamily="18" charset="0"/>
                                </a:rPr>
                                <m:t>𝒎𝒐𝒕</m:t>
                              </m:r>
                              <m:r>
                                <a:rPr lang="en-US" sz="1100" b="1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1100" b="1" i="1" smtClean="0">
                                  <a:latin typeface="Cambria Math" panose="02040503050406030204" pitchFamily="18" charset="0"/>
                                </a:rPr>
                                <m:t>𝒅𝒔</m:t>
                              </m:r>
                              <m:r>
                                <a:rPr lang="en-US" sz="1100" b="1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1100" b="1" i="1" smtClean="0">
                                  <a:latin typeface="Cambria Math" panose="02040503050406030204" pitchFamily="18" charset="0"/>
                                </a:rPr>
                                <m:t>𝒅𝒐𝒄</m:t>
                              </m:r>
                            </m:num>
                            <m:den>
                              <m:r>
                                <a:rPr lang="en-US" sz="1100" b="1" i="1" smtClean="0">
                                  <a:latin typeface="Cambria Math" panose="02040503050406030204" pitchFamily="18" charset="0"/>
                                </a:rPr>
                                <m:t>𝒏𝒃</m:t>
                              </m:r>
                              <m:r>
                                <a:rPr lang="en-US" sz="1100" b="1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1100" b="1" i="1" smtClean="0">
                                  <a:latin typeface="Cambria Math" panose="02040503050406030204" pitchFamily="18" charset="0"/>
                                </a:rPr>
                                <m:t>𝒕𝒐𝒕𝒂𝒍</m:t>
                              </m:r>
                              <m:r>
                                <a:rPr lang="en-US" sz="1100" b="1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1100" b="1" i="1" smtClean="0">
                                  <a:latin typeface="Cambria Math" panose="02040503050406030204" pitchFamily="18" charset="0"/>
                                </a:rPr>
                                <m:t>𝒎𝒐𝒕𝒔</m:t>
                              </m:r>
                              <m:r>
                                <a:rPr lang="en-US" sz="1100" b="1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1100" b="1" i="1" smtClean="0">
                                  <a:latin typeface="Cambria Math" panose="02040503050406030204" pitchFamily="18" charset="0"/>
                                </a:rPr>
                                <m:t>𝒅𝒔</m:t>
                              </m:r>
                              <m:r>
                                <a:rPr lang="en-US" sz="1100" b="1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1100" b="1" i="1" smtClean="0">
                                  <a:latin typeface="Cambria Math" panose="02040503050406030204" pitchFamily="18" charset="0"/>
                                </a:rPr>
                                <m:t>𝒅𝒐𝒄</m:t>
                              </m:r>
                            </m:den>
                          </m:f>
                        </m:e>
                      </m:d>
                      <m:r>
                        <a:rPr lang="en-US" sz="1100" b="1" i="1" smtClean="0">
                          <a:latin typeface="Cambria Math" panose="02040503050406030204" pitchFamily="18" charset="0"/>
                        </a:rPr>
                        <m:t>∗ </m:t>
                      </m:r>
                      <m:func>
                        <m:funcPr>
                          <m:ctrlPr>
                            <a:rPr lang="en-US" sz="11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1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11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100" b="1" i="1" smtClean="0">
                                  <a:latin typeface="Cambria Math" panose="02040503050406030204" pitchFamily="18" charset="0"/>
                                </a:rPr>
                                <m:t>𝒏𝒃</m:t>
                              </m:r>
                              <m:r>
                                <a:rPr lang="en-US" sz="1100" b="1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1100" b="1" i="1" smtClean="0">
                                  <a:latin typeface="Cambria Math" panose="02040503050406030204" pitchFamily="18" charset="0"/>
                                </a:rPr>
                                <m:t>𝒅𝒐𝒄𝒔</m:t>
                              </m:r>
                            </m:num>
                            <m:den>
                              <m:r>
                                <a:rPr lang="en-US" sz="1100" b="1" i="1" smtClean="0">
                                  <a:latin typeface="Cambria Math" panose="02040503050406030204" pitchFamily="18" charset="0"/>
                                </a:rPr>
                                <m:t>𝒏𝒃</m:t>
                              </m:r>
                              <m:r>
                                <a:rPr lang="en-US" sz="1100" b="1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1100" b="1" i="1" smtClean="0">
                                  <a:latin typeface="Cambria Math" panose="02040503050406030204" pitchFamily="18" charset="0"/>
                                </a:rPr>
                                <m:t>𝒐𝒄𝒄𝒖𝒓𝒓𝒆𝒏𝒄𝒆𝒔</m:t>
                              </m:r>
                              <m:r>
                                <a:rPr lang="en-US" sz="1100" b="1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1100" b="1" i="1" smtClean="0">
                                  <a:latin typeface="Cambria Math" panose="02040503050406030204" pitchFamily="18" charset="0"/>
                                </a:rPr>
                                <m:t>𝒕𝒐𝒕𝒂𝒍</m:t>
                              </m:r>
                              <m:r>
                                <a:rPr lang="en-US" sz="1100" b="1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1100" b="1" i="1" smtClean="0">
                                  <a:latin typeface="Cambria Math" panose="02040503050406030204" pitchFamily="18" charset="0"/>
                                </a:rPr>
                                <m:t>𝒅𝒔</m:t>
                              </m:r>
                              <m:r>
                                <a:rPr lang="en-US" sz="1100" b="1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1100" b="1" i="1" smtClean="0">
                                  <a:latin typeface="Cambria Math" panose="02040503050406030204" pitchFamily="18" charset="0"/>
                                </a:rPr>
                                <m:t>𝒅𝒐𝒄𝒔</m:t>
                              </m:r>
                            </m:den>
                          </m:f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fr-FR" sz="1100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A62E096-AE09-D74A-9C1C-854EFB697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242" y="4390745"/>
                <a:ext cx="4785010" cy="4174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87A3660-7D0A-474D-97D6-3ECC4BEC6D08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ÉTUDE DE FAISABILITÉ – DONNÉES TEXTE</a:t>
            </a:r>
          </a:p>
        </p:txBody>
      </p:sp>
    </p:spTree>
    <p:extLst>
      <p:ext uri="{BB962C8B-B14F-4D97-AF65-F5344CB8AC3E}">
        <p14:creationId xmlns:p14="http://schemas.microsoft.com/office/powerpoint/2010/main" val="406849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7C469-31B1-044E-8439-0555C290A9A3}"/>
              </a:ext>
            </a:extLst>
          </p:cNvPr>
          <p:cNvSpPr txBox="1"/>
          <p:nvPr/>
        </p:nvSpPr>
        <p:spPr>
          <a:xfrm>
            <a:off x="7161865" y="2997844"/>
            <a:ext cx="4785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b="1" dirty="0"/>
              <a:t>ACP</a:t>
            </a:r>
          </a:p>
          <a:p>
            <a:pPr marL="342900" indent="-342900">
              <a:buFont typeface="+mj-lt"/>
              <a:buAutoNum type="arabicPeriod"/>
            </a:pPr>
            <a:r>
              <a:rPr lang="fr-FR" b="1" dirty="0"/>
              <a:t>T-SNE avec et sans ACP préalable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A7DBA7-6A8B-EF4A-AA37-AD303F87C1CE}"/>
              </a:ext>
            </a:extLst>
          </p:cNvPr>
          <p:cNvSpPr txBox="1"/>
          <p:nvPr/>
        </p:nvSpPr>
        <p:spPr>
          <a:xfrm>
            <a:off x="5625679" y="6686723"/>
            <a:ext cx="135886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Photo by Markus </a:t>
            </a:r>
            <a:r>
              <a:rPr lang="en-US" sz="500" i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Spiske</a:t>
            </a:r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on Unsplash</a:t>
            </a:r>
            <a:endParaRPr lang="fr-FR" sz="5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Picture 6" descr="A picture containing person, table, food, holding&#10;&#10;Description automatically generated">
            <a:extLst>
              <a:ext uri="{FF2B5EF4-FFF2-40B4-BE49-F238E27FC236}">
                <a16:creationId xmlns:a16="http://schemas.microsoft.com/office/drawing/2014/main" id="{B62D40BA-BB95-164B-8624-207677C64C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61" r="24740"/>
          <a:stretch/>
        </p:blipFill>
        <p:spPr>
          <a:xfrm>
            <a:off x="0" y="-2000"/>
            <a:ext cx="6717278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5EE44D4-5600-744E-A7CE-089EEF66F8C4}"/>
              </a:ext>
            </a:extLst>
          </p:cNvPr>
          <p:cNvSpPr/>
          <p:nvPr/>
        </p:nvSpPr>
        <p:spPr>
          <a:xfrm>
            <a:off x="-7275" y="0"/>
            <a:ext cx="6717277" cy="6871934"/>
          </a:xfrm>
          <a:prstGeom prst="rect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93F8B2-21C4-F74B-888A-FD54433F582E}"/>
              </a:ext>
            </a:extLst>
          </p:cNvPr>
          <p:cNvSpPr txBox="1">
            <a:spLocks/>
          </p:cNvSpPr>
          <p:nvPr/>
        </p:nvSpPr>
        <p:spPr>
          <a:xfrm>
            <a:off x="7161864" y="822469"/>
            <a:ext cx="4758789" cy="180634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Obtention des features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2700" dirty="0">
                <a:solidFill>
                  <a:schemeClr val="accent1"/>
                </a:solidFill>
              </a:rPr>
              <a:t>Réduction dimensionnelle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A3BE3B-B1A9-284F-A963-217799E95780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ÉTUDE DE FAISABILITÉ – DONNÉES TEXTE</a:t>
            </a:r>
          </a:p>
        </p:txBody>
      </p:sp>
    </p:spTree>
    <p:extLst>
      <p:ext uri="{BB962C8B-B14F-4D97-AF65-F5344CB8AC3E}">
        <p14:creationId xmlns:p14="http://schemas.microsoft.com/office/powerpoint/2010/main" val="40035859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8BFC3A-B106-EF46-9674-4138341CD851}"/>
              </a:ext>
            </a:extLst>
          </p:cNvPr>
          <p:cNvSpPr/>
          <p:nvPr/>
        </p:nvSpPr>
        <p:spPr>
          <a:xfrm>
            <a:off x="14446" y="0"/>
            <a:ext cx="6717277" cy="6871934"/>
          </a:xfrm>
          <a:prstGeom prst="rect">
            <a:avLst/>
          </a:prstGeom>
          <a:solidFill>
            <a:schemeClr val="tx1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96CA1C-B208-874A-A2A2-317CEF5273F4}"/>
              </a:ext>
            </a:extLst>
          </p:cNvPr>
          <p:cNvSpPr txBox="1"/>
          <p:nvPr/>
        </p:nvSpPr>
        <p:spPr>
          <a:xfrm>
            <a:off x="7195669" y="2635481"/>
            <a:ext cx="463961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ANALYSE EN COMPOSANTES PRINCIPALES</a:t>
            </a:r>
          </a:p>
          <a:p>
            <a:endParaRPr lang="fr-FR" dirty="0"/>
          </a:p>
          <a:p>
            <a:pPr marL="285750" indent="-285750">
              <a:buFont typeface="Wingdings" pitchFamily="2" charset="2"/>
              <a:buChar char="ü"/>
            </a:pPr>
            <a:r>
              <a:rPr lang="fr-FR" dirty="0"/>
              <a:t>80+% de la variation des données expliquée par 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dirty="0"/>
              <a:t>BAG OF WORDS : moins de 4% des dimensions initiales = 170 features au lieu de 5051 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dirty="0"/>
              <a:t>TF – IDF : Moins de 8% des dimensions initiales = 420 features au lieu de 5051 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fr-FR" dirty="0"/>
              <a:t>% de variation expliqués par les 6 premières composantes : 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dirty="0"/>
              <a:t>BAG OF WORDS : &gt; 20%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dirty="0"/>
              <a:t>TF-IDF :  &gt; 10%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686AABA7-3B84-114E-A741-1632B56D7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33" y="596900"/>
            <a:ext cx="6337300" cy="6261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9BD8F0-D957-234B-8BE0-B5B4366BE2F0}"/>
              </a:ext>
            </a:extLst>
          </p:cNvPr>
          <p:cNvSpPr txBox="1"/>
          <p:nvPr/>
        </p:nvSpPr>
        <p:spPr>
          <a:xfrm>
            <a:off x="1571625" y="160020"/>
            <a:ext cx="392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1"/>
                </a:solidFill>
              </a:rPr>
              <a:t>BAG OF WORDS - PCA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B3352DF-DC20-354E-97AB-9EB299E16DFB}"/>
              </a:ext>
            </a:extLst>
          </p:cNvPr>
          <p:cNvSpPr txBox="1">
            <a:spLocks/>
          </p:cNvSpPr>
          <p:nvPr/>
        </p:nvSpPr>
        <p:spPr>
          <a:xfrm>
            <a:off x="7161864" y="822469"/>
            <a:ext cx="4758789" cy="180634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Obtention des features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2700" dirty="0">
                <a:solidFill>
                  <a:schemeClr val="accent1"/>
                </a:solidFill>
              </a:rPr>
              <a:t>Réduction dimensionnelle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5B0446-7131-1240-9F36-DF765A46757C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ÉTUDE DE FAISABILITÉ – DONNÉES TEXTE</a:t>
            </a:r>
          </a:p>
        </p:txBody>
      </p:sp>
    </p:spTree>
    <p:extLst>
      <p:ext uri="{BB962C8B-B14F-4D97-AF65-F5344CB8AC3E}">
        <p14:creationId xmlns:p14="http://schemas.microsoft.com/office/powerpoint/2010/main" val="10554216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8BFC3A-B106-EF46-9674-4138341CD851}"/>
              </a:ext>
            </a:extLst>
          </p:cNvPr>
          <p:cNvSpPr/>
          <p:nvPr/>
        </p:nvSpPr>
        <p:spPr>
          <a:xfrm>
            <a:off x="14446" y="0"/>
            <a:ext cx="6717277" cy="6871934"/>
          </a:xfrm>
          <a:prstGeom prst="rect">
            <a:avLst/>
          </a:prstGeom>
          <a:solidFill>
            <a:schemeClr val="tx1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96CA1C-B208-874A-A2A2-317CEF5273F4}"/>
              </a:ext>
            </a:extLst>
          </p:cNvPr>
          <p:cNvSpPr txBox="1"/>
          <p:nvPr/>
        </p:nvSpPr>
        <p:spPr>
          <a:xfrm>
            <a:off x="7227920" y="2649945"/>
            <a:ext cx="4785010" cy="4167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b="1" dirty="0"/>
              <a:t>ANALYSE EN COMPOSANTES PRINCIPALES</a:t>
            </a:r>
          </a:p>
          <a:p>
            <a:pPr>
              <a:lnSpc>
                <a:spcPct val="150000"/>
              </a:lnSpc>
            </a:pPr>
            <a:r>
              <a:rPr lang="fr-FR" sz="1600" b="1" u="sng" dirty="0"/>
              <a:t>DONNÉES BOW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600" dirty="0"/>
              <a:t>Les mots qui ressortent :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fr-FR" sz="1400" dirty="0"/>
              <a:t>1ère composante : ordinateurs et appareils électroniques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sz="1400" b="1" dirty="0"/>
              <a:t>Appartenance à la catégorie Computers</a:t>
            </a:r>
            <a:endParaRPr lang="fr-FR" sz="1400" dirty="0"/>
          </a:p>
          <a:p>
            <a:pPr marL="285750" indent="-285750">
              <a:buFont typeface="Wingdings" pitchFamily="2" charset="2"/>
              <a:buChar char="§"/>
            </a:pPr>
            <a:r>
              <a:rPr lang="fr-FR" sz="1400" dirty="0"/>
              <a:t>2ème composante : accessoires pour bébés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sz="1400" b="1" dirty="0"/>
              <a:t>Appartenance à la catégorie Baby Care</a:t>
            </a:r>
            <a:endParaRPr lang="fr-FR" sz="1400" dirty="0"/>
          </a:p>
          <a:p>
            <a:pPr marL="285750" indent="-285750">
              <a:buFont typeface="Wingdings" pitchFamily="2" charset="2"/>
              <a:buChar char="§"/>
            </a:pPr>
            <a:r>
              <a:rPr lang="fr-FR" sz="1400" dirty="0"/>
              <a:t>3ème composante : accessoires pour bébés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sz="1400" b="1" dirty="0"/>
              <a:t>Appartenance à la catégorie Baby Care</a:t>
            </a:r>
            <a:endParaRPr lang="fr-FR" sz="1400" dirty="0"/>
          </a:p>
          <a:p>
            <a:pPr marL="285750" indent="-285750">
              <a:buFont typeface="Wingdings" pitchFamily="2" charset="2"/>
              <a:buChar char="§"/>
            </a:pPr>
            <a:r>
              <a:rPr lang="fr-FR" sz="1400" dirty="0"/>
              <a:t>4ème composante : tasses en céramique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sz="1400" b="1" dirty="0"/>
              <a:t>Appartenance à la catégorie </a:t>
            </a:r>
            <a:r>
              <a:rPr lang="fr-FR" sz="1400" b="1" dirty="0" err="1"/>
              <a:t>Kitchen</a:t>
            </a:r>
            <a:r>
              <a:rPr lang="fr-FR" sz="1400" b="1" dirty="0"/>
              <a:t> &amp; </a:t>
            </a:r>
            <a:r>
              <a:rPr lang="fr-FR" sz="1400" b="1" dirty="0" err="1"/>
              <a:t>Dining</a:t>
            </a:r>
            <a:endParaRPr lang="fr-FR" sz="1400" dirty="0"/>
          </a:p>
          <a:p>
            <a:pPr marL="285750" indent="-285750">
              <a:buFont typeface="Wingdings" pitchFamily="2" charset="2"/>
              <a:buChar char="§"/>
            </a:pPr>
            <a:r>
              <a:rPr lang="fr-FR" sz="1400" dirty="0"/>
              <a:t>5ème composante : ordinateurs et appareils électroniques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sz="1400" b="1" dirty="0"/>
              <a:t>Appartenance à la catégorie Computers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fr-FR" sz="1400" b="1" dirty="0"/>
              <a:t>6ème composante : tous les produits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sz="1400" b="1" dirty="0"/>
              <a:t>Appartenance à aucune catégorie particulière</a:t>
            </a:r>
            <a:endParaRPr lang="fr-FR" sz="1400" dirty="0"/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Ø"/>
            </a:pPr>
            <a:endParaRPr lang="fr-FR" sz="14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8CEA642-F77A-1C4A-8B08-809DD844DD68}"/>
              </a:ext>
            </a:extLst>
          </p:cNvPr>
          <p:cNvSpPr txBox="1">
            <a:spLocks/>
          </p:cNvSpPr>
          <p:nvPr/>
        </p:nvSpPr>
        <p:spPr>
          <a:xfrm>
            <a:off x="7161864" y="822469"/>
            <a:ext cx="4758789" cy="180634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Obtention des features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2700" dirty="0">
                <a:solidFill>
                  <a:schemeClr val="accent1"/>
                </a:solidFill>
              </a:rPr>
              <a:t>Réduction dimensionnelle</a:t>
            </a: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8E9E3A0D-95A3-2D45-AE10-4A34CEE07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57" y="120822"/>
            <a:ext cx="2946400" cy="32258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9E5D1B1-7AFC-7947-ACD5-946090A44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670" y="120822"/>
            <a:ext cx="3149600" cy="3302000"/>
          </a:xfrm>
          <a:prstGeom prst="rect">
            <a:avLst/>
          </a:prstGeom>
        </p:spPr>
      </p:pic>
      <p:pic>
        <p:nvPicPr>
          <p:cNvPr id="14" name="Picture 13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F1295DE4-0DAC-2140-B5D8-394D0342A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7328" y="3539528"/>
            <a:ext cx="2946400" cy="31396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8F7DBBC-5C52-A04C-A58B-883318278929}"/>
              </a:ext>
            </a:extLst>
          </p:cNvPr>
          <p:cNvSpPr txBox="1"/>
          <p:nvPr/>
        </p:nvSpPr>
        <p:spPr>
          <a:xfrm>
            <a:off x="1643408" y="3282778"/>
            <a:ext cx="447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c1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FD5202-89EA-3D46-9544-E81CE77AA1D7}"/>
              </a:ext>
            </a:extLst>
          </p:cNvPr>
          <p:cNvSpPr txBox="1"/>
          <p:nvPr/>
        </p:nvSpPr>
        <p:spPr>
          <a:xfrm>
            <a:off x="37755" y="1725639"/>
            <a:ext cx="447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c2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4D8A6D-B206-3740-A033-478FA3CFED14}"/>
              </a:ext>
            </a:extLst>
          </p:cNvPr>
          <p:cNvSpPr txBox="1"/>
          <p:nvPr/>
        </p:nvSpPr>
        <p:spPr>
          <a:xfrm>
            <a:off x="4850149" y="3289438"/>
            <a:ext cx="447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c3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F7FC6F-0B39-FB40-A7F7-C93B9672F187}"/>
              </a:ext>
            </a:extLst>
          </p:cNvPr>
          <p:cNvSpPr txBox="1"/>
          <p:nvPr/>
        </p:nvSpPr>
        <p:spPr>
          <a:xfrm>
            <a:off x="3262992" y="1762710"/>
            <a:ext cx="447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c4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E0945B-0E80-5147-B002-D59D318058AB}"/>
              </a:ext>
            </a:extLst>
          </p:cNvPr>
          <p:cNvSpPr txBox="1"/>
          <p:nvPr/>
        </p:nvSpPr>
        <p:spPr>
          <a:xfrm>
            <a:off x="3246779" y="6552512"/>
            <a:ext cx="447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c5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BEC56A-CE41-7241-97BC-9CB634534EA7}"/>
              </a:ext>
            </a:extLst>
          </p:cNvPr>
          <p:cNvSpPr txBox="1"/>
          <p:nvPr/>
        </p:nvSpPr>
        <p:spPr>
          <a:xfrm>
            <a:off x="1711031" y="5077356"/>
            <a:ext cx="447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c6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3E7AB4-6225-2D4B-AE2C-3E6E24C5E3C9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ÉTUDE DE FAISABILITÉ – DONNÉES TEXTE</a:t>
            </a:r>
          </a:p>
        </p:txBody>
      </p:sp>
    </p:spTree>
    <p:extLst>
      <p:ext uri="{BB962C8B-B14F-4D97-AF65-F5344CB8AC3E}">
        <p14:creationId xmlns:p14="http://schemas.microsoft.com/office/powerpoint/2010/main" val="9612948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8BFC3A-B106-EF46-9674-4138341CD851}"/>
              </a:ext>
            </a:extLst>
          </p:cNvPr>
          <p:cNvSpPr/>
          <p:nvPr/>
        </p:nvSpPr>
        <p:spPr>
          <a:xfrm>
            <a:off x="14446" y="0"/>
            <a:ext cx="6717277" cy="6871934"/>
          </a:xfrm>
          <a:prstGeom prst="rect">
            <a:avLst/>
          </a:prstGeom>
          <a:solidFill>
            <a:schemeClr val="tx1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96CA1C-B208-874A-A2A2-317CEF5273F4}"/>
              </a:ext>
            </a:extLst>
          </p:cNvPr>
          <p:cNvSpPr txBox="1"/>
          <p:nvPr/>
        </p:nvSpPr>
        <p:spPr>
          <a:xfrm>
            <a:off x="7161864" y="2622569"/>
            <a:ext cx="4785010" cy="4290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dirty="0"/>
              <a:t>ANALYSE EN COMPOSANTES PRINCIPALES</a:t>
            </a:r>
          </a:p>
          <a:p>
            <a:pPr>
              <a:lnSpc>
                <a:spcPct val="150000"/>
              </a:lnSpc>
            </a:pPr>
            <a:r>
              <a:rPr lang="fr-FR" sz="1600" u="sng" dirty="0"/>
              <a:t>DONNÉES TF-IDF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600" dirty="0"/>
              <a:t>Les mots qui ressortent :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fr-FR" sz="1400" dirty="0"/>
              <a:t>1ère composante : montres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sz="1400" b="1" dirty="0"/>
              <a:t>Appartenance à la catégorie </a:t>
            </a:r>
            <a:r>
              <a:rPr lang="fr-FR" sz="1400" b="1" dirty="0" err="1"/>
              <a:t>Watches</a:t>
            </a:r>
            <a:endParaRPr lang="fr-FR" sz="1400" b="1" dirty="0"/>
          </a:p>
          <a:p>
            <a:pPr marL="285750" indent="-285750">
              <a:buFont typeface="Wingdings" pitchFamily="2" charset="2"/>
              <a:buChar char="§"/>
            </a:pPr>
            <a:r>
              <a:rPr lang="fr-FR" sz="1400" dirty="0"/>
              <a:t>2ème composante :  tasses en céramique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sz="1400" b="1" dirty="0"/>
              <a:t>Appartenance à la catégorie </a:t>
            </a:r>
            <a:r>
              <a:rPr lang="fr-FR" sz="1400" b="1" dirty="0" err="1"/>
              <a:t>Kitchen</a:t>
            </a:r>
            <a:r>
              <a:rPr lang="fr-FR" sz="1400" b="1" dirty="0"/>
              <a:t> &amp; </a:t>
            </a:r>
            <a:r>
              <a:rPr lang="fr-FR" sz="1400" b="1" dirty="0" err="1"/>
              <a:t>Dining</a:t>
            </a:r>
            <a:endParaRPr lang="fr-FR" sz="1400" b="1" dirty="0"/>
          </a:p>
          <a:p>
            <a:pPr marL="285750" indent="-285750">
              <a:buFont typeface="Wingdings" pitchFamily="2" charset="2"/>
              <a:buChar char="§"/>
            </a:pPr>
            <a:r>
              <a:rPr lang="fr-FR" sz="1400" dirty="0"/>
              <a:t>3ème composante : articles pour bébés et montres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sz="1400" b="1" dirty="0"/>
              <a:t>Appartenance à la catégorie « Baby Care » ou « </a:t>
            </a:r>
            <a:r>
              <a:rPr lang="fr-FR" sz="1400" b="1" dirty="0" err="1"/>
              <a:t>Watches</a:t>
            </a:r>
            <a:r>
              <a:rPr lang="fr-FR" sz="1400" b="1" dirty="0"/>
              <a:t> »</a:t>
            </a:r>
            <a:endParaRPr lang="fr-FR" sz="1400" dirty="0"/>
          </a:p>
          <a:p>
            <a:pPr marL="285750" indent="-285750">
              <a:buFont typeface="Wingdings" pitchFamily="2" charset="2"/>
              <a:buChar char="§"/>
            </a:pPr>
            <a:r>
              <a:rPr lang="fr-FR" sz="1400" dirty="0"/>
              <a:t>4ème composante : couvertures doubles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sz="1400" b="1" dirty="0"/>
              <a:t>Appartenance à la catégorie « Home </a:t>
            </a:r>
            <a:r>
              <a:rPr lang="fr-FR" sz="1400" b="1" dirty="0" err="1"/>
              <a:t>Furnishing</a:t>
            </a:r>
            <a:r>
              <a:rPr lang="fr-FR" sz="1400" b="1" dirty="0"/>
              <a:t> »</a:t>
            </a:r>
            <a:endParaRPr lang="fr-FR" sz="1400" dirty="0"/>
          </a:p>
          <a:p>
            <a:pPr marL="285750" indent="-285750">
              <a:buFont typeface="Wingdings" pitchFamily="2" charset="2"/>
              <a:buChar char="§"/>
            </a:pPr>
            <a:r>
              <a:rPr lang="fr-FR" sz="1400" dirty="0"/>
              <a:t>5ème composante : tasses en céramique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sz="1400" b="1" dirty="0"/>
              <a:t>Appartenance à la catégorie « </a:t>
            </a:r>
            <a:r>
              <a:rPr lang="fr-FR" sz="1400" b="1" dirty="0" err="1"/>
              <a:t>Kitchen</a:t>
            </a:r>
            <a:r>
              <a:rPr lang="fr-FR" sz="1400" b="1" dirty="0"/>
              <a:t> &amp; </a:t>
            </a:r>
            <a:r>
              <a:rPr lang="fr-FR" sz="1400" b="1" dirty="0" err="1"/>
              <a:t>Dining</a:t>
            </a:r>
            <a:r>
              <a:rPr lang="fr-FR" sz="1400" b="1" dirty="0"/>
              <a:t> »</a:t>
            </a:r>
            <a:endParaRPr lang="fr-FR" sz="1400" dirty="0"/>
          </a:p>
          <a:p>
            <a:pPr marL="285750" indent="-285750">
              <a:buFont typeface="Wingdings" pitchFamily="2" charset="2"/>
              <a:buChar char="§"/>
            </a:pPr>
            <a:r>
              <a:rPr lang="fr-FR" sz="1400" dirty="0"/>
              <a:t>6ème composante : aux couvertures 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sz="1400" b="1" dirty="0"/>
              <a:t>Appartenance à la catégorie « Home </a:t>
            </a:r>
            <a:r>
              <a:rPr lang="fr-FR" sz="1400" b="1" dirty="0" err="1"/>
              <a:t>Furnishing</a:t>
            </a:r>
            <a:r>
              <a:rPr lang="fr-FR" sz="1400" b="1" dirty="0"/>
              <a:t> »</a:t>
            </a:r>
            <a:endParaRPr lang="fr-FR" sz="1400" dirty="0"/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Ø"/>
            </a:pPr>
            <a:endParaRPr lang="fr-FR" sz="14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583D1C2-3103-AE46-ABDA-AF0F3EB24AF4}"/>
              </a:ext>
            </a:extLst>
          </p:cNvPr>
          <p:cNvSpPr txBox="1">
            <a:spLocks/>
          </p:cNvSpPr>
          <p:nvPr/>
        </p:nvSpPr>
        <p:spPr>
          <a:xfrm>
            <a:off x="7161864" y="822469"/>
            <a:ext cx="4758789" cy="180634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Obtention des features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2700" dirty="0">
                <a:solidFill>
                  <a:schemeClr val="accent1"/>
                </a:solidFill>
              </a:rPr>
              <a:t>Réduction dimensionnelle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6372E5-0FAC-3E44-A551-991BA7BFF185}"/>
              </a:ext>
            </a:extLst>
          </p:cNvPr>
          <p:cNvSpPr txBox="1"/>
          <p:nvPr/>
        </p:nvSpPr>
        <p:spPr>
          <a:xfrm>
            <a:off x="37755" y="1725639"/>
            <a:ext cx="447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c2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32DA2F55-FBB6-C14D-A0F5-E9620E583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73" y="106718"/>
            <a:ext cx="2946400" cy="3263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0C62B37-F595-8B44-B82B-038E1AEA22DA}"/>
              </a:ext>
            </a:extLst>
          </p:cNvPr>
          <p:cNvSpPr txBox="1"/>
          <p:nvPr/>
        </p:nvSpPr>
        <p:spPr>
          <a:xfrm>
            <a:off x="1643408" y="3282778"/>
            <a:ext cx="447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c1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751122-8DE0-8940-839B-D442B26553C0}"/>
              </a:ext>
            </a:extLst>
          </p:cNvPr>
          <p:cNvSpPr txBox="1"/>
          <p:nvPr/>
        </p:nvSpPr>
        <p:spPr>
          <a:xfrm>
            <a:off x="3262992" y="1762710"/>
            <a:ext cx="447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c4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23681645-F902-E943-BB5D-442D14E2C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229" y="67669"/>
            <a:ext cx="3073400" cy="3302000"/>
          </a:xfrm>
          <a:prstGeom prst="rect">
            <a:avLst/>
          </a:prstGeom>
        </p:spPr>
      </p:pic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1291DC46-E0EA-1D4D-82C5-340220551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6184" y="3392700"/>
            <a:ext cx="3098800" cy="33401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C903DA5-81C9-344C-AEBB-05976D4DFEC0}"/>
              </a:ext>
            </a:extLst>
          </p:cNvPr>
          <p:cNvSpPr txBox="1"/>
          <p:nvPr/>
        </p:nvSpPr>
        <p:spPr>
          <a:xfrm>
            <a:off x="4850149" y="3289438"/>
            <a:ext cx="447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c3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4DD79F-D8D9-4E41-A76F-506494AF212E}"/>
              </a:ext>
            </a:extLst>
          </p:cNvPr>
          <p:cNvSpPr txBox="1"/>
          <p:nvPr/>
        </p:nvSpPr>
        <p:spPr>
          <a:xfrm>
            <a:off x="1711031" y="5077356"/>
            <a:ext cx="447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c6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54F365-C72E-6B4C-859D-B7913B6FDA84}"/>
              </a:ext>
            </a:extLst>
          </p:cNvPr>
          <p:cNvSpPr txBox="1"/>
          <p:nvPr/>
        </p:nvSpPr>
        <p:spPr>
          <a:xfrm>
            <a:off x="3246779" y="6552512"/>
            <a:ext cx="447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c5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E64E1E-BCED-EC45-846B-A6D528D33FE3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ÉTUDE DE FAISABILITÉ – DONNÉES TEXTE</a:t>
            </a:r>
          </a:p>
        </p:txBody>
      </p:sp>
    </p:spTree>
    <p:extLst>
      <p:ext uri="{BB962C8B-B14F-4D97-AF65-F5344CB8AC3E}">
        <p14:creationId xmlns:p14="http://schemas.microsoft.com/office/powerpoint/2010/main" val="17828185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8BFC3A-B106-EF46-9674-4138341CD851}"/>
              </a:ext>
            </a:extLst>
          </p:cNvPr>
          <p:cNvSpPr/>
          <p:nvPr/>
        </p:nvSpPr>
        <p:spPr>
          <a:xfrm>
            <a:off x="14446" y="0"/>
            <a:ext cx="6717277" cy="6871934"/>
          </a:xfrm>
          <a:prstGeom prst="rect">
            <a:avLst/>
          </a:prstGeom>
          <a:solidFill>
            <a:schemeClr val="tx1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96CA1C-B208-874A-A2A2-317CEF5273F4}"/>
              </a:ext>
            </a:extLst>
          </p:cNvPr>
          <p:cNvSpPr txBox="1"/>
          <p:nvPr/>
        </p:nvSpPr>
        <p:spPr>
          <a:xfrm>
            <a:off x="7161864" y="2659002"/>
            <a:ext cx="4785010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b="1" dirty="0"/>
              <a:t>T-SNE ET T-SNE INITALISÉE PAR ACP</a:t>
            </a:r>
          </a:p>
          <a:p>
            <a:pPr>
              <a:lnSpc>
                <a:spcPct val="150000"/>
              </a:lnSpc>
            </a:pPr>
            <a:endParaRPr lang="fr-FR" b="1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dirty="0"/>
              <a:t>La T-SNE appliquée au jeu de données TF-IDF donne visuellement les  meilleurs résultats, avec des regroupements de points par catégorie relativement nets.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89DFD94-BC16-1047-80D5-BBAC71532343}"/>
              </a:ext>
            </a:extLst>
          </p:cNvPr>
          <p:cNvSpPr txBox="1">
            <a:spLocks/>
          </p:cNvSpPr>
          <p:nvPr/>
        </p:nvSpPr>
        <p:spPr>
          <a:xfrm>
            <a:off x="7161864" y="822469"/>
            <a:ext cx="4758789" cy="180634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Obtention des features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2700" dirty="0">
                <a:solidFill>
                  <a:schemeClr val="accent1"/>
                </a:solidFill>
              </a:rPr>
              <a:t>Réduction dimensionnelle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F8245D-5A13-1B4D-B762-5FE71C0B51C4}"/>
              </a:ext>
            </a:extLst>
          </p:cNvPr>
          <p:cNvSpPr txBox="1"/>
          <p:nvPr/>
        </p:nvSpPr>
        <p:spPr>
          <a:xfrm>
            <a:off x="1071688" y="16188"/>
            <a:ext cx="463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1"/>
                </a:solidFill>
              </a:rPr>
              <a:t>Projections sur les axes </a:t>
            </a:r>
            <a:r>
              <a:rPr lang="fr-FR" dirty="0" err="1">
                <a:solidFill>
                  <a:schemeClr val="accent1"/>
                </a:solidFill>
              </a:rPr>
              <a:t>t</a:t>
            </a:r>
            <a:r>
              <a:rPr lang="fr-FR" dirty="0">
                <a:solidFill>
                  <a:schemeClr val="accent1"/>
                </a:solidFill>
              </a:rPr>
              <a:t>-SNE et PCA-</a:t>
            </a:r>
            <a:r>
              <a:rPr lang="fr-FR" dirty="0" err="1">
                <a:solidFill>
                  <a:schemeClr val="accent1"/>
                </a:solidFill>
              </a:rPr>
              <a:t>t</a:t>
            </a:r>
            <a:r>
              <a:rPr lang="fr-FR" dirty="0">
                <a:solidFill>
                  <a:schemeClr val="accent1"/>
                </a:solidFill>
              </a:rPr>
              <a:t>-SNE</a:t>
            </a: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6C9E14AE-E02D-A74D-9422-9743C854F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33" y="320992"/>
            <a:ext cx="4632961" cy="65208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F3F3B3-88B8-FD40-8ED4-18C0F89A71B7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ÉTUDE DE FAISABILITÉ – DONNÉES TEXTE</a:t>
            </a:r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BE327EA8-55B4-0D4F-AAC8-0D9452C7A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548" y="401708"/>
            <a:ext cx="18542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16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2749E-9531-6D4C-B747-8FE3FE735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8021" y="643462"/>
            <a:ext cx="4758820" cy="1828276"/>
          </a:xfrm>
        </p:spPr>
        <p:txBody>
          <a:bodyPr>
            <a:normAutofit/>
          </a:bodyPr>
          <a:lstStyle/>
          <a:p>
            <a:r>
              <a:rPr lang="fr-FR" sz="3200" dirty="0"/>
              <a:t>EST-IL Possible d’automatiser la classification produit ?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A862E-E726-BD4E-8ACB-3FB4076D4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9434" y="2471738"/>
            <a:ext cx="4477407" cy="361040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.Apple Color Emoji UI"/>
              <a:buChar char="🎯"/>
            </a:pPr>
            <a:r>
              <a:rPr lang="fr-FR" sz="2400" dirty="0"/>
              <a:t>Améliorer l’expérience utilisateur : 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ü"/>
            </a:pPr>
            <a:r>
              <a:rPr lang="fr-FR" sz="2200" dirty="0"/>
              <a:t>Faciliter la mise sur la plateforme d’un grand nombre d’articles 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ü"/>
            </a:pPr>
            <a:r>
              <a:rPr lang="fr-FR" sz="2200" dirty="0"/>
              <a:t>Diminuer le nombre d’erreurs de saisie</a:t>
            </a:r>
          </a:p>
          <a:p>
            <a:pPr>
              <a:lnSpc>
                <a:spcPct val="90000"/>
              </a:lnSpc>
              <a:buFont typeface=".Apple Color Emoji UI"/>
              <a:buChar char="🧩"/>
            </a:pPr>
            <a:r>
              <a:rPr lang="fr-FR" sz="2200" dirty="0"/>
              <a:t> Descriptions produits</a:t>
            </a:r>
          </a:p>
          <a:p>
            <a:pPr>
              <a:lnSpc>
                <a:spcPct val="90000"/>
              </a:lnSpc>
              <a:buFont typeface=".Apple Color Emoji UI"/>
              <a:buChar char="🧩"/>
            </a:pPr>
            <a:r>
              <a:rPr lang="fr-FR" sz="2200" dirty="0"/>
              <a:t> Images produits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B1E7F257-6DAD-4B47-80C5-72B670F57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03720" y="6328800"/>
            <a:ext cx="1609739" cy="378000"/>
          </a:xfrm>
        </p:spPr>
        <p:txBody>
          <a:bodyPr/>
          <a:lstStyle/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34C3C99-E8E8-F446-BEDC-D2774F9D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6F13F4-692A-BD4C-8E78-3900784B9F1A}"/>
              </a:ext>
            </a:extLst>
          </p:cNvPr>
          <p:cNvSpPr/>
          <p:nvPr/>
        </p:nvSpPr>
        <p:spPr>
          <a:xfrm>
            <a:off x="0" y="0"/>
            <a:ext cx="6720840" cy="6858000"/>
          </a:xfrm>
          <a:prstGeom prst="rect">
            <a:avLst/>
          </a:prstGeom>
          <a:solidFill>
            <a:srgbClr val="FDF7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57ECC4-D32A-6447-BA61-C9F575D60E8E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CADRE</a:t>
            </a:r>
          </a:p>
        </p:txBody>
      </p:sp>
      <p:pic>
        <p:nvPicPr>
          <p:cNvPr id="5" name="Picture 4" descr="Diagram, circle&#10;&#10;Description automatically generated">
            <a:extLst>
              <a:ext uri="{FF2B5EF4-FFF2-40B4-BE49-F238E27FC236}">
                <a16:creationId xmlns:a16="http://schemas.microsoft.com/office/drawing/2014/main" id="{7288FE52-89D6-8A4E-824E-19D24E0223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854"/>
          <a:stretch/>
        </p:blipFill>
        <p:spPr>
          <a:xfrm>
            <a:off x="953770" y="1892300"/>
            <a:ext cx="4813300" cy="289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671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7C469-31B1-044E-8439-0555C290A9A3}"/>
              </a:ext>
            </a:extLst>
          </p:cNvPr>
          <p:cNvSpPr txBox="1"/>
          <p:nvPr/>
        </p:nvSpPr>
        <p:spPr>
          <a:xfrm>
            <a:off x="7161865" y="2997844"/>
            <a:ext cx="47850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fr-FR" dirty="0"/>
              <a:t>Un algorithme générique qui donne de bons résultats sur une variété de typologie de données</a:t>
            </a:r>
          </a:p>
          <a:p>
            <a:pPr marL="342900" indent="-342900">
              <a:buFont typeface="+mj-lt"/>
              <a:buAutoNum type="arabicPeriod"/>
            </a:pPr>
            <a:endParaRPr lang="fr-FR" b="1" dirty="0"/>
          </a:p>
          <a:p>
            <a:pPr marL="342900" indent="-342900">
              <a:buFont typeface="+mj-lt"/>
              <a:buAutoNum type="arabicPeriod"/>
            </a:pPr>
            <a:r>
              <a:rPr lang="fr-FR" b="1" dirty="0"/>
              <a:t>Choix du critère d’évaluation</a:t>
            </a:r>
          </a:p>
          <a:p>
            <a:pPr marL="342900" indent="-342900">
              <a:buFont typeface="+mj-lt"/>
              <a:buAutoNum type="arabicPeriod"/>
            </a:pPr>
            <a:r>
              <a:rPr lang="fr-FR" b="1" dirty="0"/>
              <a:t>Validation du nombre de clusters</a:t>
            </a:r>
          </a:p>
          <a:p>
            <a:pPr marL="342900" indent="-342900">
              <a:buFont typeface="+mj-lt"/>
              <a:buAutoNum type="arabicPeriod"/>
            </a:pPr>
            <a:r>
              <a:rPr lang="fr-FR" b="1" dirty="0" err="1"/>
              <a:t>Clustering</a:t>
            </a:r>
            <a:endParaRPr lang="fr-FR" b="1" dirty="0"/>
          </a:p>
          <a:p>
            <a:pPr marL="342900" indent="-342900">
              <a:buFont typeface="+mj-lt"/>
              <a:buAutoNum type="arabicPeriod"/>
            </a:pPr>
            <a:r>
              <a:rPr lang="fr-FR" b="1" dirty="0"/>
              <a:t>Évaluation du </a:t>
            </a:r>
            <a:r>
              <a:rPr lang="fr-FR" b="1" dirty="0" err="1"/>
              <a:t>clustering</a:t>
            </a:r>
            <a:endParaRPr lang="fr-FR" b="1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4B7BC4E-7412-4946-8E9F-90D1E9FACAA4}"/>
              </a:ext>
            </a:extLst>
          </p:cNvPr>
          <p:cNvSpPr txBox="1">
            <a:spLocks/>
          </p:cNvSpPr>
          <p:nvPr/>
        </p:nvSpPr>
        <p:spPr>
          <a:xfrm>
            <a:off x="7161865" y="629744"/>
            <a:ext cx="4619318" cy="152883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CLUSTERING</a:t>
            </a:r>
          </a:p>
          <a:p>
            <a:endParaRPr lang="fr-FR" sz="3300" dirty="0">
              <a:solidFill>
                <a:schemeClr val="accent1"/>
              </a:solidFill>
            </a:endParaRPr>
          </a:p>
          <a:p>
            <a:r>
              <a:rPr lang="fr-FR" sz="3300" dirty="0">
                <a:solidFill>
                  <a:schemeClr val="accent1"/>
                </a:solidFill>
              </a:rPr>
              <a:t>KMEANS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A7DBA7-6A8B-EF4A-AA37-AD303F87C1CE}"/>
              </a:ext>
            </a:extLst>
          </p:cNvPr>
          <p:cNvSpPr txBox="1"/>
          <p:nvPr/>
        </p:nvSpPr>
        <p:spPr>
          <a:xfrm>
            <a:off x="5625679" y="6686723"/>
            <a:ext cx="135886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Photo by Markus </a:t>
            </a:r>
            <a:r>
              <a:rPr lang="en-US" sz="500" i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Spiske</a:t>
            </a:r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on Unsplash</a:t>
            </a:r>
            <a:endParaRPr lang="fr-FR" sz="5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Picture 2" descr="A picture containing food, small, plate, bowl&#10;&#10;Description automatically generated">
            <a:extLst>
              <a:ext uri="{FF2B5EF4-FFF2-40B4-BE49-F238E27FC236}">
                <a16:creationId xmlns:a16="http://schemas.microsoft.com/office/drawing/2014/main" id="{00A41CD6-8D82-8142-9A40-E5DEC5B4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96" r="24306"/>
          <a:stretch/>
        </p:blipFill>
        <p:spPr>
          <a:xfrm>
            <a:off x="0" y="-2000"/>
            <a:ext cx="6717278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5EE44D4-5600-744E-A7CE-089EEF66F8C4}"/>
              </a:ext>
            </a:extLst>
          </p:cNvPr>
          <p:cNvSpPr/>
          <p:nvPr/>
        </p:nvSpPr>
        <p:spPr>
          <a:xfrm>
            <a:off x="0" y="0"/>
            <a:ext cx="6717277" cy="6871934"/>
          </a:xfrm>
          <a:prstGeom prst="rect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C7DBB6-D20B-7541-BBDF-E137D8D99B88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ÉTUDE DE FAISABILITÉ – DONNÉES TEXTE</a:t>
            </a:r>
          </a:p>
        </p:txBody>
      </p:sp>
    </p:spTree>
    <p:extLst>
      <p:ext uri="{BB962C8B-B14F-4D97-AF65-F5344CB8AC3E}">
        <p14:creationId xmlns:p14="http://schemas.microsoft.com/office/powerpoint/2010/main" val="14119325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C503B6C-FA6C-D848-ADF6-AAAB253669CA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7C469-31B1-044E-8439-0555C290A9A3}"/>
              </a:ext>
            </a:extLst>
          </p:cNvPr>
          <p:cNvSpPr txBox="1"/>
          <p:nvPr/>
        </p:nvSpPr>
        <p:spPr>
          <a:xfrm>
            <a:off x="7161864" y="3734238"/>
            <a:ext cx="47850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fr-FR" dirty="0"/>
              <a:t>Homogénéité et forme des clusters 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b="1" dirty="0"/>
              <a:t>Coefficient moyen de silhouette </a:t>
            </a:r>
          </a:p>
          <a:p>
            <a:pPr lvl="1"/>
            <a:endParaRPr lang="fr-FR" b="1" dirty="0"/>
          </a:p>
          <a:p>
            <a:pPr marL="285750" indent="-285750">
              <a:buFont typeface="Wingdings" pitchFamily="2" charset="2"/>
              <a:buChar char="§"/>
            </a:pPr>
            <a:r>
              <a:rPr lang="fr-FR" dirty="0"/>
              <a:t>Stabilité des clusters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b="1" dirty="0"/>
              <a:t>Indice ajusté de Rand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fr-FR" b="1" dirty="0"/>
          </a:p>
          <a:p>
            <a:pPr marL="285750" indent="-285750">
              <a:buFont typeface="Wingdings" pitchFamily="2" charset="2"/>
              <a:buChar char="§"/>
            </a:pPr>
            <a:r>
              <a:rPr lang="fr-FR" dirty="0"/>
              <a:t>Sens métier</a:t>
            </a:r>
          </a:p>
        </p:txBody>
      </p:sp>
      <p:pic>
        <p:nvPicPr>
          <p:cNvPr id="5" name="Picture 4" descr="A close up of a measure&#10;&#10;Description automatically generated">
            <a:extLst>
              <a:ext uri="{FF2B5EF4-FFF2-40B4-BE49-F238E27FC236}">
                <a16:creationId xmlns:a16="http://schemas.microsoft.com/office/drawing/2014/main" id="{DB82927A-1A88-AC40-890E-CA52302EEA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33" r="19367"/>
          <a:stretch/>
        </p:blipFill>
        <p:spPr>
          <a:xfrm>
            <a:off x="0" y="-1786"/>
            <a:ext cx="6717278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5EE44D4-5600-744E-A7CE-089EEF66F8C4}"/>
              </a:ext>
            </a:extLst>
          </p:cNvPr>
          <p:cNvSpPr/>
          <p:nvPr/>
        </p:nvSpPr>
        <p:spPr>
          <a:xfrm>
            <a:off x="7691" y="9499"/>
            <a:ext cx="6717277" cy="6871934"/>
          </a:xfrm>
          <a:prstGeom prst="rect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A7DBA7-6A8B-EF4A-AA37-AD303F87C1CE}"/>
              </a:ext>
            </a:extLst>
          </p:cNvPr>
          <p:cNvSpPr txBox="1"/>
          <p:nvPr/>
        </p:nvSpPr>
        <p:spPr>
          <a:xfrm>
            <a:off x="5625679" y="6686723"/>
            <a:ext cx="135886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Photo by Markus </a:t>
            </a:r>
            <a:r>
              <a:rPr lang="en-US" sz="500" i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Spiske</a:t>
            </a:r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on Unsplash</a:t>
            </a:r>
            <a:endParaRPr lang="fr-FR" sz="5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41A20E3-A161-044C-9302-F37B4BA1EBD1}"/>
              </a:ext>
            </a:extLst>
          </p:cNvPr>
          <p:cNvSpPr txBox="1">
            <a:spLocks/>
          </p:cNvSpPr>
          <p:nvPr/>
        </p:nvSpPr>
        <p:spPr>
          <a:xfrm>
            <a:off x="7161864" y="822470"/>
            <a:ext cx="4758789" cy="260653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CLUSTERING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endParaRPr lang="fr-FR" sz="2700" dirty="0">
              <a:solidFill>
                <a:schemeClr val="accent1"/>
              </a:solidFill>
            </a:endParaRPr>
          </a:p>
          <a:p>
            <a:r>
              <a:rPr lang="fr-FR" sz="2900" dirty="0">
                <a:solidFill>
                  <a:schemeClr val="accent1"/>
                </a:solidFill>
              </a:rPr>
              <a:t>CRITÈRES D'Évaluation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53680-DBFF-5847-B690-4B13748C61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ÉTUDE DE FAISABILITÉ – DONNÉES TEXTE</a:t>
            </a:r>
          </a:p>
        </p:txBody>
      </p:sp>
    </p:spTree>
    <p:extLst>
      <p:ext uri="{BB962C8B-B14F-4D97-AF65-F5344CB8AC3E}">
        <p14:creationId xmlns:p14="http://schemas.microsoft.com/office/powerpoint/2010/main" val="24190295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8BFC3A-B106-EF46-9674-4138341CD851}"/>
              </a:ext>
            </a:extLst>
          </p:cNvPr>
          <p:cNvSpPr/>
          <p:nvPr/>
        </p:nvSpPr>
        <p:spPr>
          <a:xfrm>
            <a:off x="14446" y="0"/>
            <a:ext cx="6717277" cy="6871934"/>
          </a:xfrm>
          <a:prstGeom prst="rect">
            <a:avLst/>
          </a:prstGeom>
          <a:solidFill>
            <a:schemeClr val="tx1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96CA1C-B208-874A-A2A2-317CEF5273F4}"/>
              </a:ext>
            </a:extLst>
          </p:cNvPr>
          <p:cNvSpPr txBox="1"/>
          <p:nvPr/>
        </p:nvSpPr>
        <p:spPr>
          <a:xfrm>
            <a:off x="7161864" y="3435967"/>
            <a:ext cx="4785010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dirty="0"/>
              <a:t>Pour un modèle optimal, le nombre de clusters optimal est de 7 = le nombre de catégories</a:t>
            </a:r>
          </a:p>
          <a:p>
            <a:pPr marL="285750" indent="-285750">
              <a:lnSpc>
                <a:spcPct val="150000"/>
              </a:lnSpc>
              <a:buFont typeface=".Apple Color Emoji UI"/>
              <a:buChar char="✅"/>
            </a:pPr>
            <a:r>
              <a:rPr lang="fr-FR" dirty="0"/>
              <a:t> Les méthodes de détermination du nombre de clusters optimal sont compatibles avec le chiffre 7.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B870EA6-D186-A343-B529-700B04CB1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75" y="32093"/>
            <a:ext cx="5675529" cy="311612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B1F5422-5A3F-B349-A8A7-9D96288AB27F}"/>
              </a:ext>
            </a:extLst>
          </p:cNvPr>
          <p:cNvSpPr txBox="1">
            <a:spLocks/>
          </p:cNvSpPr>
          <p:nvPr/>
        </p:nvSpPr>
        <p:spPr>
          <a:xfrm>
            <a:off x="7161864" y="822470"/>
            <a:ext cx="4758789" cy="260653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CLUSTERING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endParaRPr lang="fr-FR" sz="2700" dirty="0">
              <a:solidFill>
                <a:schemeClr val="accent1"/>
              </a:solidFill>
            </a:endParaRPr>
          </a:p>
          <a:p>
            <a:r>
              <a:rPr lang="fr-FR" sz="2900" dirty="0">
                <a:solidFill>
                  <a:schemeClr val="accent1"/>
                </a:solidFill>
              </a:rPr>
              <a:t>VALIDATION DU NOMBRE DE CLUSTERS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0AB9F5-B139-6744-8D68-5E9519CDE842}"/>
              </a:ext>
            </a:extLst>
          </p:cNvPr>
          <p:cNvCxnSpPr/>
          <p:nvPr/>
        </p:nvCxnSpPr>
        <p:spPr>
          <a:xfrm>
            <a:off x="572575" y="2371813"/>
            <a:ext cx="58076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609021EF-D2CE-C247-90AB-443723020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444" y="3277668"/>
            <a:ext cx="4917138" cy="354823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09ED63-D3AF-B14A-B20A-7EEC1B2E36A9}"/>
              </a:ext>
            </a:extLst>
          </p:cNvPr>
          <p:cNvCxnSpPr>
            <a:cxnSpLocks/>
          </p:cNvCxnSpPr>
          <p:nvPr/>
        </p:nvCxnSpPr>
        <p:spPr>
          <a:xfrm>
            <a:off x="4012897" y="3558746"/>
            <a:ext cx="0" cy="29299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87B2735-C639-5149-BED8-11976DF65161}"/>
              </a:ext>
            </a:extLst>
          </p:cNvPr>
          <p:cNvSpPr txBox="1"/>
          <p:nvPr/>
        </p:nvSpPr>
        <p:spPr>
          <a:xfrm>
            <a:off x="6402753" y="2187835"/>
            <a:ext cx="311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F3BCE3-2D91-1749-8F10-91D7F02549A6}"/>
              </a:ext>
            </a:extLst>
          </p:cNvPr>
          <p:cNvSpPr txBox="1"/>
          <p:nvPr/>
        </p:nvSpPr>
        <p:spPr>
          <a:xfrm>
            <a:off x="3868813" y="6500039"/>
            <a:ext cx="311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2820E9-2E60-074F-90FC-ECE1086D03F3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ÉTUDE DE FAISABILITÉ – DONNÉES TEXTE</a:t>
            </a:r>
          </a:p>
        </p:txBody>
      </p:sp>
    </p:spTree>
    <p:extLst>
      <p:ext uri="{BB962C8B-B14F-4D97-AF65-F5344CB8AC3E}">
        <p14:creationId xmlns:p14="http://schemas.microsoft.com/office/powerpoint/2010/main" val="16410061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8BFC3A-B106-EF46-9674-4138341CD851}"/>
              </a:ext>
            </a:extLst>
          </p:cNvPr>
          <p:cNvSpPr/>
          <p:nvPr/>
        </p:nvSpPr>
        <p:spPr>
          <a:xfrm>
            <a:off x="14446" y="0"/>
            <a:ext cx="6717277" cy="6871934"/>
          </a:xfrm>
          <a:prstGeom prst="rect">
            <a:avLst/>
          </a:prstGeom>
          <a:solidFill>
            <a:schemeClr val="tx1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96CA1C-B208-874A-A2A2-317CEF5273F4}"/>
              </a:ext>
            </a:extLst>
          </p:cNvPr>
          <p:cNvSpPr txBox="1"/>
          <p:nvPr/>
        </p:nvSpPr>
        <p:spPr>
          <a:xfrm>
            <a:off x="7161864" y="3435967"/>
            <a:ext cx="4785010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dirty="0"/>
              <a:t>Test de </a:t>
            </a:r>
            <a:r>
              <a:rPr lang="fr-FR" dirty="0" err="1"/>
              <a:t>clustering</a:t>
            </a:r>
            <a:r>
              <a:rPr lang="fr-FR" dirty="0"/>
              <a:t> avec différentes valeurs pour le nombre de clusters</a:t>
            </a:r>
          </a:p>
          <a:p>
            <a:pPr marL="285750" indent="-285750">
              <a:lnSpc>
                <a:spcPct val="150000"/>
              </a:lnSpc>
              <a:buFont typeface=".Apple Color Emoji UI"/>
              <a:buChar char="✅"/>
            </a:pPr>
            <a:r>
              <a:rPr lang="fr-FR" dirty="0"/>
              <a:t>Le </a:t>
            </a:r>
            <a:r>
              <a:rPr lang="fr-FR" dirty="0" err="1"/>
              <a:t>clustering</a:t>
            </a:r>
            <a:r>
              <a:rPr lang="fr-FR" dirty="0"/>
              <a:t> à 7 clusters donne les clusters les plus homogènes et parmi les plus stables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B1F5422-5A3F-B349-A8A7-9D96288AB27F}"/>
              </a:ext>
            </a:extLst>
          </p:cNvPr>
          <p:cNvSpPr txBox="1">
            <a:spLocks/>
          </p:cNvSpPr>
          <p:nvPr/>
        </p:nvSpPr>
        <p:spPr>
          <a:xfrm>
            <a:off x="7161864" y="822470"/>
            <a:ext cx="4758789" cy="260653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CLUSTERING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endParaRPr lang="fr-FR" sz="2700" dirty="0">
              <a:solidFill>
                <a:schemeClr val="accent1"/>
              </a:solidFill>
            </a:endParaRPr>
          </a:p>
          <a:p>
            <a:r>
              <a:rPr lang="fr-FR" sz="2900" dirty="0">
                <a:solidFill>
                  <a:schemeClr val="accent1"/>
                </a:solidFill>
              </a:rPr>
              <a:t>VALIDATION DU NOMBRE DE CLUSTERS</a:t>
            </a:r>
          </a:p>
        </p:txBody>
      </p:sp>
      <p:pic>
        <p:nvPicPr>
          <p:cNvPr id="3" name="Picture 2" descr="Chart, background pattern, scatter chart&#10;&#10;Description automatically generated">
            <a:extLst>
              <a:ext uri="{FF2B5EF4-FFF2-40B4-BE49-F238E27FC236}">
                <a16:creationId xmlns:a16="http://schemas.microsoft.com/office/drawing/2014/main" id="{C0613115-0524-494D-9BE6-8A9F12981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812" y="30608"/>
            <a:ext cx="4329345" cy="68214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FE073D-B627-5C48-B0A1-808EC5B73EFA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ÉTUDE DE FAISABILITÉ – DONNÉES TEXTE</a:t>
            </a:r>
          </a:p>
        </p:txBody>
      </p:sp>
    </p:spTree>
    <p:extLst>
      <p:ext uri="{BB962C8B-B14F-4D97-AF65-F5344CB8AC3E}">
        <p14:creationId xmlns:p14="http://schemas.microsoft.com/office/powerpoint/2010/main" val="812719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C503B6C-FA6C-D848-ADF6-AAAB253669CA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7C469-31B1-044E-8439-0555C290A9A3}"/>
              </a:ext>
            </a:extLst>
          </p:cNvPr>
          <p:cNvSpPr txBox="1"/>
          <p:nvPr/>
        </p:nvSpPr>
        <p:spPr>
          <a:xfrm>
            <a:off x="7161865" y="2668098"/>
            <a:ext cx="478501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2000" dirty="0"/>
              <a:t>7 clusters :</a:t>
            </a:r>
          </a:p>
          <a:p>
            <a:pPr marL="742950" lvl="1" indent="-285750">
              <a:lnSpc>
                <a:spcPct val="150000"/>
              </a:lnSpc>
              <a:buFont typeface=".Apple Color Emoji UI"/>
              <a:buChar char="✅"/>
            </a:pPr>
            <a:r>
              <a:rPr lang="fr-FR" sz="2000" dirty="0"/>
              <a:t>bien définis </a:t>
            </a:r>
          </a:p>
          <a:p>
            <a:pPr marL="742950" lvl="1" indent="-285750">
              <a:lnSpc>
                <a:spcPct val="150000"/>
              </a:lnSpc>
              <a:buFont typeface=".Apple Color Emoji UI"/>
              <a:buChar char="🔴"/>
            </a:pPr>
            <a:r>
              <a:rPr lang="fr-FR" sz="2000" dirty="0"/>
              <a:t>peu éloignés les uns des autres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4B7BC4E-7412-4946-8E9F-90D1E9FACAA4}"/>
              </a:ext>
            </a:extLst>
          </p:cNvPr>
          <p:cNvSpPr txBox="1">
            <a:spLocks/>
          </p:cNvSpPr>
          <p:nvPr/>
        </p:nvSpPr>
        <p:spPr>
          <a:xfrm>
            <a:off x="7161865" y="629745"/>
            <a:ext cx="4619318" cy="184675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CLUSTERING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br>
              <a:rPr lang="fr-FR" dirty="0"/>
            </a:br>
            <a:r>
              <a:rPr lang="fr-FR" dirty="0">
                <a:solidFill>
                  <a:schemeClr val="accent1"/>
                </a:solidFill>
              </a:rPr>
              <a:t>RÉSULTAT</a:t>
            </a: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4738BBED-BC23-544D-8B51-C33B279F0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33" y="87259"/>
            <a:ext cx="6375400" cy="6591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E337B5-8BF6-974A-90DC-2BEEC206AA3C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ÉTUDE DE FAISABILITÉ – DONNÉES TEXTE</a:t>
            </a:r>
          </a:p>
        </p:txBody>
      </p:sp>
    </p:spTree>
    <p:extLst>
      <p:ext uri="{BB962C8B-B14F-4D97-AF65-F5344CB8AC3E}">
        <p14:creationId xmlns:p14="http://schemas.microsoft.com/office/powerpoint/2010/main" val="3412162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C503B6C-FA6C-D848-ADF6-AAAB253669CA}"/>
              </a:ext>
            </a:extLst>
          </p:cNvPr>
          <p:cNvSpPr/>
          <p:nvPr/>
        </p:nvSpPr>
        <p:spPr>
          <a:xfrm>
            <a:off x="0" y="0"/>
            <a:ext cx="6717278" cy="42291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7C469-31B1-044E-8439-0555C290A9A3}"/>
              </a:ext>
            </a:extLst>
          </p:cNvPr>
          <p:cNvSpPr txBox="1"/>
          <p:nvPr/>
        </p:nvSpPr>
        <p:spPr>
          <a:xfrm>
            <a:off x="7122970" y="4036231"/>
            <a:ext cx="47850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fr-FR" sz="2000" dirty="0"/>
              <a:t>73% d’</a:t>
            </a:r>
            <a:r>
              <a:rPr lang="fr-FR" sz="2000" dirty="0" err="1"/>
              <a:t>accuracy</a:t>
            </a:r>
            <a:r>
              <a:rPr lang="fr-FR" sz="2000" dirty="0"/>
              <a:t> globale </a:t>
            </a:r>
          </a:p>
          <a:p>
            <a:pPr marL="342900" indent="-342900">
              <a:buFont typeface=".Apple Color Emoji UI"/>
              <a:buChar char="🟢"/>
            </a:pPr>
            <a:r>
              <a:rPr lang="fr-FR" sz="2000" dirty="0"/>
              <a:t>Une bonne concordance sur certains clusters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4B7BC4E-7412-4946-8E9F-90D1E9FACAA4}"/>
              </a:ext>
            </a:extLst>
          </p:cNvPr>
          <p:cNvSpPr txBox="1">
            <a:spLocks/>
          </p:cNvSpPr>
          <p:nvPr/>
        </p:nvSpPr>
        <p:spPr>
          <a:xfrm>
            <a:off x="7161865" y="629745"/>
            <a:ext cx="4619318" cy="279925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CLUSTERING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dirty="0">
                <a:solidFill>
                  <a:schemeClr val="accent1"/>
                </a:solidFill>
              </a:rPr>
              <a:t>Évaluation du </a:t>
            </a:r>
            <a:r>
              <a:rPr lang="fr-FR" dirty="0" err="1">
                <a:solidFill>
                  <a:schemeClr val="accent1"/>
                </a:solidFill>
              </a:rPr>
              <a:t>clustering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39B957-185A-9A4F-A601-432357273FAC}"/>
              </a:ext>
            </a:extLst>
          </p:cNvPr>
          <p:cNvSpPr txBox="1"/>
          <p:nvPr/>
        </p:nvSpPr>
        <p:spPr>
          <a:xfrm>
            <a:off x="138741" y="31333"/>
            <a:ext cx="29998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accent1"/>
                </a:solidFill>
              </a:rPr>
              <a:t>Données colorées </a:t>
            </a:r>
          </a:p>
          <a:p>
            <a:pPr algn="ctr"/>
            <a:r>
              <a:rPr lang="fr-FR" sz="2000" b="1" dirty="0">
                <a:solidFill>
                  <a:schemeClr val="accent1"/>
                </a:solidFill>
              </a:rPr>
              <a:t>par cluster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1DEEA7-938F-234E-B9FD-FA4580956845}"/>
              </a:ext>
            </a:extLst>
          </p:cNvPr>
          <p:cNvSpPr txBox="1"/>
          <p:nvPr/>
        </p:nvSpPr>
        <p:spPr>
          <a:xfrm>
            <a:off x="3277358" y="26244"/>
            <a:ext cx="3439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accent1"/>
                </a:solidFill>
              </a:rPr>
              <a:t>Données colorées </a:t>
            </a:r>
          </a:p>
          <a:p>
            <a:pPr algn="ctr"/>
            <a:r>
              <a:rPr lang="fr-FR" sz="2000" b="1" dirty="0">
                <a:solidFill>
                  <a:schemeClr val="accent1"/>
                </a:solidFill>
              </a:rPr>
              <a:t>par catégorie réelle</a:t>
            </a:r>
          </a:p>
        </p:txBody>
      </p:sp>
      <p:graphicFrame>
        <p:nvGraphicFramePr>
          <p:cNvPr id="17" name="Content Placeholder 19">
            <a:extLst>
              <a:ext uri="{FF2B5EF4-FFF2-40B4-BE49-F238E27FC236}">
                <a16:creationId xmlns:a16="http://schemas.microsoft.com/office/drawing/2014/main" id="{599A373C-5C92-9642-83D2-1A4B8CF401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4296513"/>
              </p:ext>
            </p:extLst>
          </p:nvPr>
        </p:nvGraphicFramePr>
        <p:xfrm>
          <a:off x="-4" y="4229100"/>
          <a:ext cx="6717282" cy="2628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021641312"/>
                    </a:ext>
                  </a:extLst>
                </a:gridCol>
                <a:gridCol w="585788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  <a:gridCol w="604112">
                  <a:extLst>
                    <a:ext uri="{9D8B030D-6E8A-4147-A177-3AD203B41FA5}">
                      <a16:colId xmlns:a16="http://schemas.microsoft.com/office/drawing/2014/main" val="221082430"/>
                    </a:ext>
                  </a:extLst>
                </a:gridCol>
                <a:gridCol w="596038">
                  <a:extLst>
                    <a:ext uri="{9D8B030D-6E8A-4147-A177-3AD203B41FA5}">
                      <a16:colId xmlns:a16="http://schemas.microsoft.com/office/drawing/2014/main" val="3735545671"/>
                    </a:ext>
                  </a:extLst>
                </a:gridCol>
                <a:gridCol w="518387">
                  <a:extLst>
                    <a:ext uri="{9D8B030D-6E8A-4147-A177-3AD203B41FA5}">
                      <a16:colId xmlns:a16="http://schemas.microsoft.com/office/drawing/2014/main" val="711514171"/>
                    </a:ext>
                  </a:extLst>
                </a:gridCol>
                <a:gridCol w="585787">
                  <a:extLst>
                    <a:ext uri="{9D8B030D-6E8A-4147-A177-3AD203B41FA5}">
                      <a16:colId xmlns:a16="http://schemas.microsoft.com/office/drawing/2014/main" val="4271610639"/>
                    </a:ext>
                  </a:extLst>
                </a:gridCol>
                <a:gridCol w="642938">
                  <a:extLst>
                    <a:ext uri="{9D8B030D-6E8A-4147-A177-3AD203B41FA5}">
                      <a16:colId xmlns:a16="http://schemas.microsoft.com/office/drawing/2014/main" val="564412688"/>
                    </a:ext>
                  </a:extLst>
                </a:gridCol>
                <a:gridCol w="596038">
                  <a:extLst>
                    <a:ext uri="{9D8B030D-6E8A-4147-A177-3AD203B41FA5}">
                      <a16:colId xmlns:a16="http://schemas.microsoft.com/office/drawing/2014/main" val="2285959713"/>
                    </a:ext>
                  </a:extLst>
                </a:gridCol>
                <a:gridCol w="759394">
                  <a:extLst>
                    <a:ext uri="{9D8B030D-6E8A-4147-A177-3AD203B41FA5}">
                      <a16:colId xmlns:a16="http://schemas.microsoft.com/office/drawing/2014/main" val="983163424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50" b="1" dirty="0">
                          <a:effectLst/>
                        </a:rPr>
                        <a:t>CATEGORIE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MQ" sz="1050" b="1" dirty="0">
                          <a:effectLst/>
                        </a:rPr>
                        <a:t>% CLUSTER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Q" sz="105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Q" sz="105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Q" sz="105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Q" sz="105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Q" sz="105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Q" sz="105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Q" sz="1050" b="1" dirty="0">
                          <a:effectLst/>
                        </a:rPr>
                        <a:t>ASSIGNED CLUSTER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333625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fontAlgn="ctr"/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MQ" sz="12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9505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Computers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63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37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312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Baby Care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62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21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904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Home Furnishing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99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6480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Beauty and Personal Care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12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69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178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Home Decor &amp; Festive Needs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82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7132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Watches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99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159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Kitchen &amp;  Dining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11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21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31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37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871070"/>
                  </a:ext>
                </a:extLst>
              </a:tr>
            </a:tbl>
          </a:graphicData>
        </a:graphic>
      </p:graphicFrame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DB83D7F2-6C38-1D48-8BAC-0D8295C389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923"/>
          <a:stretch/>
        </p:blipFill>
        <p:spPr>
          <a:xfrm>
            <a:off x="77996" y="815479"/>
            <a:ext cx="6517992" cy="33271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421F249-9DE1-F749-BD72-855F1DFBC7CE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ÉTUDE DE FAISABILITÉ – DONNÉES TEXTE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6F93520A-1F68-0146-86CE-2DCD33AA20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9076" b="50000"/>
          <a:stretch/>
        </p:blipFill>
        <p:spPr>
          <a:xfrm>
            <a:off x="2552350" y="756083"/>
            <a:ext cx="568040" cy="881086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0BC5100-4256-E947-A5F7-F7B6CF810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8111" y="756083"/>
            <a:ext cx="1139137" cy="74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6541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C0DA0DA-3A20-5145-B982-0D3C488D9B3E}"/>
              </a:ext>
            </a:extLst>
          </p:cNvPr>
          <p:cNvSpPr/>
          <p:nvPr/>
        </p:nvSpPr>
        <p:spPr>
          <a:xfrm>
            <a:off x="0" y="14288"/>
            <a:ext cx="6717278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A094C70-5FBD-604C-828F-59D548FFB1EF}"/>
              </a:ext>
            </a:extLst>
          </p:cNvPr>
          <p:cNvSpPr txBox="1">
            <a:spLocks/>
          </p:cNvSpPr>
          <p:nvPr/>
        </p:nvSpPr>
        <p:spPr>
          <a:xfrm>
            <a:off x="7161864" y="822469"/>
            <a:ext cx="4758789" cy="220114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TESTS DE Prédiction</a:t>
            </a:r>
          </a:p>
          <a:p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2700" dirty="0">
                <a:solidFill>
                  <a:schemeClr val="accent1"/>
                </a:solidFill>
              </a:rPr>
              <a:t>MNB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141A73-2F1E-2642-B7F9-7DF7FA66DB1F}"/>
              </a:ext>
            </a:extLst>
          </p:cNvPr>
          <p:cNvSpPr txBox="1"/>
          <p:nvPr/>
        </p:nvSpPr>
        <p:spPr>
          <a:xfrm>
            <a:off x="7161864" y="2843213"/>
            <a:ext cx="47850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fr-FR" dirty="0"/>
              <a:t>Division des données entre données d’entraînement et données de test</a:t>
            </a:r>
          </a:p>
          <a:p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Sur les données test, le modèle présente une </a:t>
            </a:r>
            <a:r>
              <a:rPr lang="fr-FR" dirty="0" err="1"/>
              <a:t>accuracy</a:t>
            </a:r>
            <a:r>
              <a:rPr lang="fr-FR" dirty="0"/>
              <a:t> maximale de 92%.</a:t>
            </a: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4322904E-50B7-964E-89D3-C286382DA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72" y="58019"/>
            <a:ext cx="5999599" cy="67652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5D3A99-44E5-5B4D-909F-AB37B2CE41DF}"/>
              </a:ext>
            </a:extLst>
          </p:cNvPr>
          <p:cNvSpPr txBox="1"/>
          <p:nvPr/>
        </p:nvSpPr>
        <p:spPr>
          <a:xfrm>
            <a:off x="228600" y="6328800"/>
            <a:ext cx="1701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accent1"/>
                </a:solidFill>
              </a:rPr>
              <a:t>Accuracy</a:t>
            </a:r>
            <a:r>
              <a:rPr lang="fr-FR" dirty="0">
                <a:solidFill>
                  <a:schemeClr val="accent1"/>
                </a:solidFill>
              </a:rPr>
              <a:t> : 92%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8FDD38-C87D-F140-89E4-09B3465F07D2}"/>
              </a:ext>
            </a:extLst>
          </p:cNvPr>
          <p:cNvSpPr/>
          <p:nvPr/>
        </p:nvSpPr>
        <p:spPr>
          <a:xfrm>
            <a:off x="3671637" y="276695"/>
            <a:ext cx="1315203" cy="2526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AEF77-FAFA-FD40-9588-31EB2A879004}"/>
              </a:ext>
            </a:extLst>
          </p:cNvPr>
          <p:cNvSpPr txBox="1"/>
          <p:nvPr/>
        </p:nvSpPr>
        <p:spPr>
          <a:xfrm>
            <a:off x="3579017" y="183463"/>
            <a:ext cx="1010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Texte</a:t>
            </a:r>
            <a:endParaRPr lang="fr-FR" sz="20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CF598E-9883-9C4A-9456-E52B69354385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ÉTUDE DE FAISABILITÉ – DONNÉES TEXTE</a:t>
            </a:r>
          </a:p>
        </p:txBody>
      </p:sp>
    </p:spTree>
    <p:extLst>
      <p:ext uri="{BB962C8B-B14F-4D97-AF65-F5344CB8AC3E}">
        <p14:creationId xmlns:p14="http://schemas.microsoft.com/office/powerpoint/2010/main" val="5122914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A094C70-5FBD-604C-828F-59D548FFB1EF}"/>
              </a:ext>
            </a:extLst>
          </p:cNvPr>
          <p:cNvSpPr txBox="1">
            <a:spLocks/>
          </p:cNvSpPr>
          <p:nvPr/>
        </p:nvSpPr>
        <p:spPr>
          <a:xfrm>
            <a:off x="7161864" y="822469"/>
            <a:ext cx="4758789" cy="220114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TESTS DE Prédiction</a:t>
            </a:r>
          </a:p>
          <a:p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2700" dirty="0">
                <a:solidFill>
                  <a:schemeClr val="accent1"/>
                </a:solidFill>
              </a:rPr>
              <a:t>MNB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141A73-2F1E-2642-B7F9-7DF7FA66DB1F}"/>
              </a:ext>
            </a:extLst>
          </p:cNvPr>
          <p:cNvSpPr txBox="1"/>
          <p:nvPr/>
        </p:nvSpPr>
        <p:spPr>
          <a:xfrm>
            <a:off x="7161864" y="3122474"/>
            <a:ext cx="47850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fr-FR" dirty="0"/>
              <a:t>Test sur un produit jamais vu par l’algorithme</a:t>
            </a:r>
          </a:p>
          <a:p>
            <a:endParaRPr lang="fr-FR" dirty="0"/>
          </a:p>
          <a:p>
            <a:pPr marL="285750" indent="-285750">
              <a:buFont typeface=".Apple Color Emoji UI"/>
              <a:buChar char="✅"/>
            </a:pPr>
            <a:r>
              <a:rPr lang="fr-FR" dirty="0"/>
              <a:t>Prédiction correcte de la catégorie </a:t>
            </a:r>
          </a:p>
          <a:p>
            <a:pPr marL="285750" indent="-285750">
              <a:buFont typeface=".Apple Color Emoji UI"/>
              <a:buChar char="🟢"/>
            </a:pPr>
            <a:r>
              <a:rPr lang="fr-FR" dirty="0"/>
              <a:t>Probabilité de 34% </a:t>
            </a:r>
          </a:p>
          <a:p>
            <a:pPr marL="285750" indent="-285750">
              <a:buFont typeface=".Apple Color Emoji UI"/>
              <a:buChar char="🟢"/>
            </a:pPr>
            <a:r>
              <a:rPr lang="fr-FR" dirty="0"/>
              <a:t>un delta de probabilité de 18% avec les autres catégories </a:t>
            </a:r>
          </a:p>
        </p:txBody>
      </p:sp>
      <p:graphicFrame>
        <p:nvGraphicFramePr>
          <p:cNvPr id="8" name="Content Placeholder 19">
            <a:extLst>
              <a:ext uri="{FF2B5EF4-FFF2-40B4-BE49-F238E27FC236}">
                <a16:creationId xmlns:a16="http://schemas.microsoft.com/office/drawing/2014/main" id="{A2EDBA5B-2B66-604B-A107-184E37EEC6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130941"/>
              </p:ext>
            </p:extLst>
          </p:nvPr>
        </p:nvGraphicFramePr>
        <p:xfrm>
          <a:off x="835801" y="3799703"/>
          <a:ext cx="5045675" cy="24688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02950">
                  <a:extLst>
                    <a:ext uri="{9D8B030D-6E8A-4147-A177-3AD203B41FA5}">
                      <a16:colId xmlns:a16="http://schemas.microsoft.com/office/drawing/2014/main" val="1021641312"/>
                    </a:ext>
                  </a:extLst>
                </a:gridCol>
                <a:gridCol w="2542725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</a:tblGrid>
              <a:tr h="1973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effectLst/>
                        </a:rPr>
                        <a:t>CATÉGORIE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b="1" dirty="0">
                          <a:effectLst/>
                        </a:rPr>
                        <a:t>PROBABILITÉ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3336259"/>
                  </a:ext>
                </a:extLst>
              </a:tr>
              <a:tr h="1349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Baby Care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9%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312355"/>
                  </a:ext>
                </a:extLst>
              </a:tr>
              <a:tr h="1349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Beauty and Personal Care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8%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3483687"/>
                  </a:ext>
                </a:extLst>
              </a:tr>
              <a:tr h="1349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Computers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34%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50198"/>
                  </a:ext>
                </a:extLst>
              </a:tr>
              <a:tr h="1349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Home Decor &amp; Festive Needs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13%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648090"/>
                  </a:ext>
                </a:extLst>
              </a:tr>
              <a:tr h="2294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Home Furnishing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11%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546360"/>
                  </a:ext>
                </a:extLst>
              </a:tr>
              <a:tr h="1349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Kitchen &amp; Dining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15%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08756"/>
                  </a:ext>
                </a:extLst>
              </a:tr>
              <a:tr h="3021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Watches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11%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9803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8C9E1CD-CEEA-7845-9AB1-5A23554EA0B5}"/>
              </a:ext>
            </a:extLst>
          </p:cNvPr>
          <p:cNvSpPr txBox="1"/>
          <p:nvPr/>
        </p:nvSpPr>
        <p:spPr>
          <a:xfrm>
            <a:off x="392718" y="645022"/>
            <a:ext cx="612895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dirty="0" err="1"/>
              <a:t>product_name</a:t>
            </a:r>
            <a:r>
              <a:rPr lang="fr-FR" sz="1300" dirty="0"/>
              <a:t> = "Gaming Keyboard,  </a:t>
            </a:r>
            <a:r>
              <a:rPr lang="fr-FR" sz="1300" dirty="0" err="1"/>
              <a:t>WisFox</a:t>
            </a:r>
            <a:r>
              <a:rPr lang="fr-FR" sz="1300" dirty="0"/>
              <a:t> </a:t>
            </a:r>
            <a:r>
              <a:rPr lang="fr-FR" sz="1300" dirty="0" err="1"/>
              <a:t>Colorful</a:t>
            </a:r>
            <a:r>
              <a:rPr lang="fr-FR" sz="1300" dirty="0"/>
              <a:t> Rainbow LED </a:t>
            </a:r>
            <a:r>
              <a:rPr lang="fr-FR" sz="1300" dirty="0" err="1"/>
              <a:t>Backlit</a:t>
            </a:r>
            <a:r>
              <a:rPr lang="fr-FR" sz="1300" dirty="0"/>
              <a:t> </a:t>
            </a:r>
            <a:r>
              <a:rPr lang="fr-FR" sz="1300" dirty="0" err="1"/>
              <a:t>Wired</a:t>
            </a:r>
            <a:r>
              <a:rPr lang="fr-FR" sz="1300" dirty="0"/>
              <a:t> </a:t>
            </a:r>
          </a:p>
          <a:p>
            <a:r>
              <a:rPr lang="fr-FR" sz="1300" dirty="0"/>
              <a:t>		       Computer Gaming Keyboard </a:t>
            </a:r>
            <a:r>
              <a:rPr lang="fr-FR" sz="1300" dirty="0" err="1"/>
              <a:t>with</a:t>
            </a:r>
            <a:r>
              <a:rPr lang="fr-FR" sz="1300" dirty="0"/>
              <a:t> 104 Keys, USB </a:t>
            </a:r>
            <a:r>
              <a:rPr lang="fr-FR" sz="1300" dirty="0" err="1"/>
              <a:t>Wired</a:t>
            </a:r>
            <a:r>
              <a:rPr lang="fr-FR" sz="1300" dirty="0"/>
              <a:t> Keyboard 		      and Spill-</a:t>
            </a:r>
            <a:r>
              <a:rPr lang="fr-FR" sz="1300" dirty="0" err="1"/>
              <a:t>Resistant</a:t>
            </a:r>
            <a:r>
              <a:rPr lang="fr-FR" sz="1300" dirty="0"/>
              <a:t> for Windows PC Gamers Desktop PS4"</a:t>
            </a:r>
          </a:p>
          <a:p>
            <a:endParaRPr lang="fr-FR" sz="1300" dirty="0"/>
          </a:p>
          <a:p>
            <a:r>
              <a:rPr lang="fr-FR" sz="1300" dirty="0"/>
              <a:t>description = "▶[COLORFUL RAINBOW LED BACKLIGHT GAMING KEYBOARD] : Mixed 		 	  </a:t>
            </a:r>
            <a:r>
              <a:rPr lang="fr-FR" sz="1300" dirty="0" err="1"/>
              <a:t>Colorful</a:t>
            </a:r>
            <a:r>
              <a:rPr lang="fr-FR" sz="1300" dirty="0"/>
              <a:t> </a:t>
            </a:r>
            <a:r>
              <a:rPr lang="fr-FR" sz="1300" dirty="0" err="1"/>
              <a:t>rainbow</a:t>
            </a:r>
            <a:r>
              <a:rPr lang="fr-FR" sz="1300" dirty="0"/>
              <a:t> LED </a:t>
            </a:r>
            <a:r>
              <a:rPr lang="fr-FR" sz="1300" dirty="0" err="1"/>
              <a:t>backlight</a:t>
            </a:r>
            <a:r>
              <a:rPr lang="fr-FR" sz="1300" dirty="0"/>
              <a:t>, </a:t>
            </a:r>
            <a:r>
              <a:rPr lang="fr-FR" sz="1300" dirty="0" err="1"/>
              <a:t>each</a:t>
            </a:r>
            <a:r>
              <a:rPr lang="fr-FR" sz="1300" dirty="0"/>
              <a:t> </a:t>
            </a:r>
            <a:r>
              <a:rPr lang="fr-FR" sz="1300" dirty="0" err="1"/>
              <a:t>keycap</a:t>
            </a:r>
            <a:r>
              <a:rPr lang="fr-FR" sz="1300" dirty="0"/>
              <a:t> </a:t>
            </a:r>
            <a:r>
              <a:rPr lang="fr-FR" sz="1300" dirty="0" err="1"/>
              <a:t>is</a:t>
            </a:r>
            <a:r>
              <a:rPr lang="fr-FR" sz="1300" dirty="0"/>
              <a:t> </a:t>
            </a:r>
            <a:r>
              <a:rPr lang="fr-FR" sz="1300" dirty="0" err="1"/>
              <a:t>brightly</a:t>
            </a:r>
            <a:r>
              <a:rPr lang="fr-FR" sz="1300" dirty="0"/>
              <a:t> </a:t>
            </a:r>
            <a:r>
              <a:rPr lang="fr-FR" sz="1300" dirty="0" err="1"/>
              <a:t>colored.Adjustable</a:t>
            </a:r>
            <a:r>
              <a:rPr lang="fr-FR" sz="1300" dirty="0"/>
              <a:t> 		  </a:t>
            </a:r>
            <a:r>
              <a:rPr lang="fr-FR" sz="1300" dirty="0" err="1"/>
              <a:t>breathing</a:t>
            </a:r>
            <a:r>
              <a:rPr lang="fr-FR" sz="1300" dirty="0"/>
              <a:t> speed and </a:t>
            </a:r>
            <a:r>
              <a:rPr lang="fr-FR" sz="1300" dirty="0" err="1"/>
              <a:t>breathing</a:t>
            </a:r>
            <a:r>
              <a:rPr lang="fr-FR" sz="1300" dirty="0"/>
              <a:t> mode </a:t>
            </a:r>
            <a:r>
              <a:rPr lang="fr-FR" sz="1300" dirty="0" err="1"/>
              <a:t>illuminated</a:t>
            </a:r>
            <a:r>
              <a:rPr lang="fr-FR" sz="1300" dirty="0"/>
              <a:t> keyboard </a:t>
            </a:r>
            <a:r>
              <a:rPr lang="fr-FR" sz="1300" dirty="0" err="1"/>
              <a:t>provide</a:t>
            </a:r>
            <a:r>
              <a:rPr lang="fr-FR" sz="1300" dirty="0"/>
              <a:t> 			  </a:t>
            </a:r>
            <a:r>
              <a:rPr lang="fr-FR" sz="1300" dirty="0" err="1"/>
              <a:t>crystal</a:t>
            </a:r>
            <a:r>
              <a:rPr lang="fr-FR" sz="1300" dirty="0"/>
              <a:t> </a:t>
            </a:r>
            <a:r>
              <a:rPr lang="fr-FR" sz="1300" dirty="0" err="1"/>
              <a:t>clear</a:t>
            </a:r>
            <a:r>
              <a:rPr lang="fr-FR" sz="1300" dirty="0"/>
              <a:t> and </a:t>
            </a:r>
            <a:r>
              <a:rPr lang="fr-FR" sz="1300" dirty="0" err="1"/>
              <a:t>uniform</a:t>
            </a:r>
            <a:r>
              <a:rPr lang="fr-FR" sz="1300" dirty="0"/>
              <a:t> </a:t>
            </a:r>
            <a:r>
              <a:rPr lang="fr-FR" sz="1300" dirty="0" err="1"/>
              <a:t>backlight</a:t>
            </a:r>
            <a:r>
              <a:rPr lang="fr-FR" sz="1300" dirty="0"/>
              <a:t>. The </a:t>
            </a:r>
            <a:r>
              <a:rPr lang="fr-FR" sz="1300" dirty="0" err="1"/>
              <a:t>letters</a:t>
            </a:r>
            <a:r>
              <a:rPr lang="fr-FR" sz="1300" dirty="0"/>
              <a:t> </a:t>
            </a:r>
            <a:r>
              <a:rPr lang="fr-FR" sz="1300" dirty="0" err="1"/>
              <a:t>never</a:t>
            </a:r>
            <a:r>
              <a:rPr lang="fr-FR" sz="1300" dirty="0"/>
              <a:t> fade, </a:t>
            </a:r>
            <a:r>
              <a:rPr lang="fr-FR" sz="1300" dirty="0" err="1"/>
              <a:t>which</a:t>
            </a:r>
            <a:r>
              <a:rPr lang="fr-FR" sz="1300" dirty="0"/>
              <a:t> </a:t>
            </a:r>
            <a:r>
              <a:rPr lang="fr-FR" sz="1300" dirty="0" err="1"/>
              <a:t>can</a:t>
            </a:r>
            <a:r>
              <a:rPr lang="fr-FR" sz="1300" dirty="0"/>
              <a:t> 			  </a:t>
            </a:r>
            <a:r>
              <a:rPr lang="fr-FR" sz="1300" dirty="0" err="1"/>
              <a:t>bring</a:t>
            </a:r>
            <a:r>
              <a:rPr lang="fr-FR" sz="1300" dirty="0"/>
              <a:t> the </a:t>
            </a:r>
            <a:r>
              <a:rPr lang="fr-FR" sz="1300" dirty="0" err="1"/>
              <a:t>ultimate</a:t>
            </a:r>
            <a:r>
              <a:rPr lang="fr-FR" sz="1300" dirty="0"/>
              <a:t> </a:t>
            </a:r>
            <a:r>
              <a:rPr lang="fr-FR" sz="1300" dirty="0" err="1"/>
              <a:t>typing</a:t>
            </a:r>
            <a:r>
              <a:rPr lang="fr-FR" sz="1300" dirty="0"/>
              <a:t> </a:t>
            </a:r>
            <a:r>
              <a:rPr lang="fr-FR" sz="1300" dirty="0" err="1"/>
              <a:t>experience</a:t>
            </a:r>
            <a:r>
              <a:rPr lang="fr-FR" sz="1300" dirty="0"/>
              <a:t>."</a:t>
            </a:r>
          </a:p>
          <a:p>
            <a:endParaRPr lang="fr-FR" sz="1300" dirty="0"/>
          </a:p>
          <a:p>
            <a:r>
              <a:rPr lang="fr-FR" sz="1300" dirty="0" err="1"/>
              <a:t>product_specifications</a:t>
            </a:r>
            <a:r>
              <a:rPr lang="fr-FR" sz="1300" dirty="0"/>
              <a:t> = '{"</a:t>
            </a:r>
            <a:r>
              <a:rPr lang="fr-FR" sz="1300" dirty="0" err="1"/>
              <a:t>product_specification</a:t>
            </a:r>
            <a:r>
              <a:rPr lang="fr-FR" sz="1300" dirty="0"/>
              <a:t>"=&gt;[</a:t>
            </a:r>
          </a:p>
          <a:p>
            <a:r>
              <a:rPr lang="fr-FR" sz="1300" dirty="0"/>
              <a:t>			  {"key"=&gt;"Package </a:t>
            </a:r>
            <a:r>
              <a:rPr lang="fr-FR" sz="1300" dirty="0" err="1"/>
              <a:t>Dimensions","value</a:t>
            </a:r>
            <a:r>
              <a:rPr lang="fr-FR" sz="1300" dirty="0"/>
              <a:t>"=&gt;"17.6 x 7.3 x 1.4 </a:t>
            </a:r>
            <a:r>
              <a:rPr lang="fr-FR" sz="1300" dirty="0" err="1"/>
              <a:t>inches</a:t>
            </a:r>
            <a:r>
              <a:rPr lang="fr-FR" sz="1300" dirty="0"/>
              <a:t>"},</a:t>
            </a:r>
          </a:p>
          <a:p>
            <a:r>
              <a:rPr lang="fr-FR" sz="1300" dirty="0"/>
              <a:t>                        	  {"key"=&gt;"Item </a:t>
            </a:r>
            <a:r>
              <a:rPr lang="fr-FR" sz="1300" dirty="0" err="1"/>
              <a:t>Weight</a:t>
            </a:r>
            <a:r>
              <a:rPr lang="fr-FR" sz="1300" dirty="0"/>
              <a:t>", "value"=&gt;"2.1 pounds"},</a:t>
            </a:r>
          </a:p>
          <a:p>
            <a:r>
              <a:rPr lang="fr-FR" sz="1300" dirty="0"/>
              <a:t>                         	 {"key"=&gt;"Manufacturer", "value"=&gt;"WISFOX"}]}'</a:t>
            </a:r>
          </a:p>
        </p:txBody>
      </p:sp>
    </p:spTree>
    <p:extLst>
      <p:ext uri="{BB962C8B-B14F-4D97-AF65-F5344CB8AC3E}">
        <p14:creationId xmlns:p14="http://schemas.microsoft.com/office/powerpoint/2010/main" val="8201458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B84A9-2FDF-CC4E-BDED-57C121FC1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2074333"/>
            <a:ext cx="4240530" cy="1371600"/>
          </a:xfrm>
        </p:spPr>
        <p:txBody>
          <a:bodyPr>
            <a:normAutofit/>
          </a:bodyPr>
          <a:lstStyle/>
          <a:p>
            <a:r>
              <a:rPr lang="fr-FR" sz="3600" dirty="0"/>
              <a:t>CONCLUSIONS</a:t>
            </a:r>
            <a:endParaRPr lang="fr-FR" sz="28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A8A0BBF-925B-C34B-8356-832E699B9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27" name="Footer Placeholder 7">
            <a:extLst>
              <a:ext uri="{FF2B5EF4-FFF2-40B4-BE49-F238E27FC236}">
                <a16:creationId xmlns:a16="http://schemas.microsoft.com/office/drawing/2014/main" id="{8F19D3D3-9BFC-B34B-9076-01D9F9F36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6800" y="6328800"/>
            <a:ext cx="2274030" cy="377825"/>
          </a:xfrm>
        </p:spPr>
        <p:txBody>
          <a:bodyPr/>
          <a:lstStyle/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44D763-771A-6643-B227-21E1848A1683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38610DB-C188-0D4D-98EF-86C47D639108}"/>
              </a:ext>
            </a:extLst>
          </p:cNvPr>
          <p:cNvSpPr txBox="1">
            <a:spLocks/>
          </p:cNvSpPr>
          <p:nvPr/>
        </p:nvSpPr>
        <p:spPr>
          <a:xfrm>
            <a:off x="5553964" y="368770"/>
            <a:ext cx="5702971" cy="19151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400"/>
              </a:spcAft>
              <a:buFont typeface="Wingdings" pitchFamily="2" charset="2"/>
              <a:buChar char="§"/>
            </a:pPr>
            <a:r>
              <a:rPr lang="fr-FR" sz="1700" dirty="0"/>
              <a:t>Jeu de données bien renseigné</a:t>
            </a:r>
          </a:p>
          <a:p>
            <a:pPr>
              <a:lnSpc>
                <a:spcPct val="150000"/>
              </a:lnSpc>
              <a:spcAft>
                <a:spcPts val="400"/>
              </a:spcAft>
              <a:buFont typeface="Wingdings" pitchFamily="2" charset="2"/>
              <a:buChar char="§"/>
            </a:pPr>
            <a:r>
              <a:rPr lang="fr-FR" sz="1700" dirty="0"/>
              <a:t>Prétraitements pour améliorer la qualité des images et l’</a:t>
            </a:r>
            <a:r>
              <a:rPr lang="fr-FR" sz="1700" dirty="0" err="1"/>
              <a:t>usabilité</a:t>
            </a:r>
            <a:r>
              <a:rPr lang="fr-FR" sz="1700" dirty="0"/>
              <a:t> des textes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700" b="1" dirty="0"/>
              <a:t>Jeu de données complet bien équilibré sur les différentes catégories de premier niveau</a:t>
            </a:r>
          </a:p>
        </p:txBody>
      </p:sp>
      <p:pic>
        <p:nvPicPr>
          <p:cNvPr id="6" name="Graphic 5" descr="Good Inventory">
            <a:extLst>
              <a:ext uri="{FF2B5EF4-FFF2-40B4-BE49-F238E27FC236}">
                <a16:creationId xmlns:a16="http://schemas.microsoft.com/office/drawing/2014/main" id="{9236BB6D-8A9E-A840-8BB9-D32A94E66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67973" y="578882"/>
            <a:ext cx="1285332" cy="1285332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BBA1AC1-5068-1E4A-9511-B4AD4BC9B996}"/>
              </a:ext>
            </a:extLst>
          </p:cNvPr>
          <p:cNvSpPr txBox="1">
            <a:spLocks/>
          </p:cNvSpPr>
          <p:nvPr/>
        </p:nvSpPr>
        <p:spPr>
          <a:xfrm>
            <a:off x="5553963" y="2341891"/>
            <a:ext cx="5702972" cy="1958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400"/>
              </a:spcAft>
              <a:buFont typeface="Wingdings" pitchFamily="2" charset="2"/>
              <a:buChar char="§"/>
            </a:pPr>
            <a:r>
              <a:rPr lang="fr-FR" sz="1700" dirty="0"/>
              <a:t>ÉTUDE DE FAISABILITÉ</a:t>
            </a:r>
          </a:p>
          <a:p>
            <a:pPr lvl="1">
              <a:lnSpc>
                <a:spcPct val="150000"/>
              </a:lnSpc>
              <a:spcAft>
                <a:spcPts val="400"/>
              </a:spcAft>
              <a:buFont typeface="Wingdings" pitchFamily="2" charset="2"/>
              <a:buChar char="Ø"/>
            </a:pPr>
            <a:r>
              <a:rPr lang="fr-FR" sz="1700" dirty="0"/>
              <a:t>Une </a:t>
            </a:r>
            <a:r>
              <a:rPr lang="fr-FR" sz="1700" dirty="0" err="1"/>
              <a:t>accuracy</a:t>
            </a:r>
            <a:r>
              <a:rPr lang="fr-FR" sz="1700" dirty="0"/>
              <a:t> de 27% avec des coûts de calcul importants pour les données image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fr-FR" sz="1700" b="1" dirty="0"/>
              <a:t>Une </a:t>
            </a:r>
            <a:r>
              <a:rPr lang="fr-FR" sz="1700" b="1" dirty="0" err="1"/>
              <a:t>accuracy</a:t>
            </a:r>
            <a:r>
              <a:rPr lang="fr-FR" sz="1700" b="1" dirty="0"/>
              <a:t> de 92% pour les données texte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DFCBAEB-4C8E-6448-BC57-57D64696ADA3}"/>
              </a:ext>
            </a:extLst>
          </p:cNvPr>
          <p:cNvSpPr txBox="1">
            <a:spLocks/>
          </p:cNvSpPr>
          <p:nvPr/>
        </p:nvSpPr>
        <p:spPr>
          <a:xfrm>
            <a:off x="5473206" y="4334945"/>
            <a:ext cx="5702972" cy="2363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400"/>
              </a:spcAft>
              <a:buFont typeface="Wingdings" pitchFamily="2" charset="2"/>
              <a:buChar char="§"/>
            </a:pPr>
            <a:r>
              <a:rPr lang="fr-FR" sz="1700" dirty="0"/>
              <a:t>AMÉLIORATIONS POSSIBLES</a:t>
            </a:r>
          </a:p>
          <a:p>
            <a:pPr lvl="1">
              <a:lnSpc>
                <a:spcPct val="150000"/>
              </a:lnSpc>
              <a:spcAft>
                <a:spcPts val="400"/>
              </a:spcAft>
              <a:buFont typeface="Wingdings" pitchFamily="2" charset="2"/>
              <a:buChar char="Ø"/>
            </a:pPr>
            <a:r>
              <a:rPr lang="fr-FR" sz="1700" dirty="0"/>
              <a:t>Des produits équilibrés sur les sous-catégories devraient permettre d’avoir un modèle plus fin</a:t>
            </a:r>
          </a:p>
          <a:p>
            <a:pPr lvl="1">
              <a:lnSpc>
                <a:spcPct val="150000"/>
              </a:lnSpc>
              <a:spcAft>
                <a:spcPts val="400"/>
              </a:spcAft>
              <a:buFont typeface="Wingdings" pitchFamily="2" charset="2"/>
              <a:buChar char="Ø"/>
            </a:pPr>
            <a:r>
              <a:rPr lang="fr-FR" sz="1700" dirty="0"/>
              <a:t>Choix d’un algorithme plus spécifique</a:t>
            </a:r>
          </a:p>
          <a:p>
            <a:pPr lvl="1">
              <a:lnSpc>
                <a:spcPct val="150000"/>
              </a:lnSpc>
              <a:spcAft>
                <a:spcPts val="400"/>
              </a:spcAft>
              <a:buFont typeface="Wingdings" pitchFamily="2" charset="2"/>
              <a:buChar char="Ø"/>
            </a:pPr>
            <a:r>
              <a:rPr lang="fr-FR" sz="1700" dirty="0"/>
              <a:t>Combiner les modèles image + texte </a:t>
            </a:r>
          </a:p>
        </p:txBody>
      </p:sp>
      <p:pic>
        <p:nvPicPr>
          <p:cNvPr id="13" name="Graphic 12" descr="Tag">
            <a:extLst>
              <a:ext uri="{FF2B5EF4-FFF2-40B4-BE49-F238E27FC236}">
                <a16:creationId xmlns:a16="http://schemas.microsoft.com/office/drawing/2014/main" id="{D60E669C-B6FF-E24A-9799-F070417399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7983" y="2586393"/>
            <a:ext cx="1685214" cy="1685214"/>
          </a:xfrm>
          <a:prstGeom prst="rect">
            <a:avLst/>
          </a:prstGeom>
        </p:spPr>
      </p:pic>
      <p:pic>
        <p:nvPicPr>
          <p:cNvPr id="7" name="Graphic 6" descr="Lightbulb">
            <a:extLst>
              <a:ext uri="{FF2B5EF4-FFF2-40B4-BE49-F238E27FC236}">
                <a16:creationId xmlns:a16="http://schemas.microsoft.com/office/drawing/2014/main" id="{634CAB9F-06E4-6E42-90AA-293B3A9B35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92230" y="5152578"/>
            <a:ext cx="1126540" cy="112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240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D55BBA-27BE-BB43-A8B1-D3857FA6A77F}"/>
              </a:ext>
            </a:extLst>
          </p:cNvPr>
          <p:cNvSpPr txBox="1"/>
          <p:nvPr/>
        </p:nvSpPr>
        <p:spPr>
          <a:xfrm>
            <a:off x="2358390" y="1520190"/>
            <a:ext cx="7475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/>
              <a:t>MERCI POUR VOTRE ATTENTION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D62E6F-6A5A-E643-8F26-A5905FC4A9C7}"/>
              </a:ext>
            </a:extLst>
          </p:cNvPr>
          <p:cNvSpPr txBox="1"/>
          <p:nvPr/>
        </p:nvSpPr>
        <p:spPr>
          <a:xfrm>
            <a:off x="2358390" y="4461510"/>
            <a:ext cx="7475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/>
              <a:t>AVEZ-VOUS DES QUESTIONS ?</a:t>
            </a:r>
          </a:p>
        </p:txBody>
      </p:sp>
      <p:pic>
        <p:nvPicPr>
          <p:cNvPr id="8" name="Graphic 7" descr="Questions">
            <a:extLst>
              <a:ext uri="{FF2B5EF4-FFF2-40B4-BE49-F238E27FC236}">
                <a16:creationId xmlns:a16="http://schemas.microsoft.com/office/drawing/2014/main" id="{A92A42C0-108A-9F40-BCF7-899BC2E88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4420" y="2430780"/>
            <a:ext cx="1939290" cy="1939290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FF1ECCD-D1B9-2249-A1F6-41EF3C237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15" name="Footer Placeholder 7">
            <a:extLst>
              <a:ext uri="{FF2B5EF4-FFF2-40B4-BE49-F238E27FC236}">
                <a16:creationId xmlns:a16="http://schemas.microsoft.com/office/drawing/2014/main" id="{E3DA6CD1-143F-CB4D-8AC2-901F4BAD6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6800" y="6328800"/>
            <a:ext cx="2274030" cy="377825"/>
          </a:xfrm>
        </p:spPr>
        <p:txBody>
          <a:bodyPr/>
          <a:lstStyle/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</p:spTree>
    <p:extLst>
      <p:ext uri="{BB962C8B-B14F-4D97-AF65-F5344CB8AC3E}">
        <p14:creationId xmlns:p14="http://schemas.microsoft.com/office/powerpoint/2010/main" val="3054120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029D067-8D8F-DA44-A9BE-44DE6BA87DA8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98F542-287A-CD4D-A9C1-B763E9AA3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978" y="1030288"/>
            <a:ext cx="4099947" cy="1035579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3200" dirty="0"/>
              <a:t>Données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5C833D35-D91C-6547-8CDB-985E4C47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2" name="Footer Placeholder 18">
            <a:extLst>
              <a:ext uri="{FF2B5EF4-FFF2-40B4-BE49-F238E27FC236}">
                <a16:creationId xmlns:a16="http://schemas.microsoft.com/office/drawing/2014/main" id="{6D5EE17F-7341-FB41-9B1C-6876814FA046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56D341-2F33-D14E-9C21-37702C0366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6" t="9477" r="92038" b="-1"/>
          <a:stretch/>
        </p:blipFill>
        <p:spPr>
          <a:xfrm>
            <a:off x="2721264" y="6352924"/>
            <a:ext cx="218426" cy="4304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56ACB97-A031-E649-BB64-48F0F4EF88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893" t="-5970" r="270" b="31853"/>
          <a:stretch/>
        </p:blipFill>
        <p:spPr>
          <a:xfrm>
            <a:off x="4008564" y="6254154"/>
            <a:ext cx="499169" cy="4304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0F4B633-A62E-5645-BAC8-B2D87D43A4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85" t="52427" r="24449" b="1"/>
          <a:stretch/>
        </p:blipFill>
        <p:spPr>
          <a:xfrm>
            <a:off x="2507683" y="6551139"/>
            <a:ext cx="2147452" cy="2921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48C5E07-26FA-3A4C-B5AD-1B5498C2E28C}"/>
              </a:ext>
            </a:extLst>
          </p:cNvPr>
          <p:cNvSpPr/>
          <p:nvPr/>
        </p:nvSpPr>
        <p:spPr>
          <a:xfrm>
            <a:off x="3241964" y="6478214"/>
            <a:ext cx="766600" cy="729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DB78C0-2AD6-7549-A3BA-B59E08B36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849" y="5764695"/>
            <a:ext cx="1746779" cy="5623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74FCC41-1110-BA47-9406-635BE69B86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812"/>
          <a:stretch/>
        </p:blipFill>
        <p:spPr>
          <a:xfrm>
            <a:off x="215389" y="160020"/>
            <a:ext cx="6286500" cy="24507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D0B0FB0-E0DC-4B4C-A2FE-8E026B78E9F8}"/>
              </a:ext>
            </a:extLst>
          </p:cNvPr>
          <p:cNvSpPr txBox="1"/>
          <p:nvPr/>
        </p:nvSpPr>
        <p:spPr>
          <a:xfrm>
            <a:off x="6955596" y="99646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CADRE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71FF404-9DEB-2C45-8256-A32776E037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3993" y="702075"/>
            <a:ext cx="2279273" cy="4144133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8B8EAF49-8E01-8442-A89A-49617FDBD61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2485"/>
          <a:stretch/>
        </p:blipFill>
        <p:spPr>
          <a:xfrm>
            <a:off x="2183107" y="4811233"/>
            <a:ext cx="2147452" cy="14991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9D02988-0423-8047-8A84-B05983324C46}"/>
              </a:ext>
            </a:extLst>
          </p:cNvPr>
          <p:cNvSpPr txBox="1"/>
          <p:nvPr/>
        </p:nvSpPr>
        <p:spPr>
          <a:xfrm>
            <a:off x="7320622" y="2046625"/>
            <a:ext cx="4317196" cy="3781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fr-FR" dirty="0"/>
              <a:t>Base de données produits : 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ü"/>
            </a:pPr>
            <a:r>
              <a:rPr lang="fr-FR" dirty="0"/>
              <a:t>1050 produits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ü"/>
            </a:pPr>
            <a:r>
              <a:rPr lang="fr-FR" dirty="0"/>
              <a:t>15 indicateurs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ü"/>
            </a:pPr>
            <a:r>
              <a:rPr lang="fr-FR" dirty="0"/>
              <a:t>couvrant 3 types d’informations: </a:t>
            </a:r>
          </a:p>
          <a:p>
            <a:pPr marL="1200150" lvl="2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Informations produit</a:t>
            </a:r>
          </a:p>
          <a:p>
            <a:pPr marL="1200150" lvl="2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Informations tarifaires</a:t>
            </a:r>
          </a:p>
          <a:p>
            <a:pPr marL="1200150" lvl="2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Notes produits</a:t>
            </a:r>
          </a:p>
          <a:p>
            <a:pPr marL="1200150" lvl="2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Images produits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ü"/>
            </a:pPr>
            <a:r>
              <a:rPr lang="fr-FR" dirty="0"/>
              <a:t>très bien renseignée</a:t>
            </a:r>
          </a:p>
        </p:txBody>
      </p:sp>
    </p:spTree>
    <p:extLst>
      <p:ext uri="{BB962C8B-B14F-4D97-AF65-F5344CB8AC3E}">
        <p14:creationId xmlns:p14="http://schemas.microsoft.com/office/powerpoint/2010/main" val="1663575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CC8633-3AE0-A14C-848C-F96BA38E7644}"/>
              </a:ext>
            </a:extLst>
          </p:cNvPr>
          <p:cNvSpPr/>
          <p:nvPr/>
        </p:nvSpPr>
        <p:spPr>
          <a:xfrm>
            <a:off x="0" y="0"/>
            <a:ext cx="6717278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EXPLORATOIRE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9E2D26-506F-B449-9F38-4ED733098BE5}"/>
              </a:ext>
            </a:extLst>
          </p:cNvPr>
          <p:cNvSpPr txBox="1">
            <a:spLocks/>
          </p:cNvSpPr>
          <p:nvPr/>
        </p:nvSpPr>
        <p:spPr>
          <a:xfrm>
            <a:off x="7161864" y="552401"/>
            <a:ext cx="4725336" cy="203800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ANNEXE</a:t>
            </a:r>
          </a:p>
          <a:p>
            <a:r>
              <a:rPr lang="fr-FR" dirty="0"/>
              <a:t> </a:t>
            </a:r>
          </a:p>
          <a:p>
            <a:r>
              <a:rPr lang="fr-FR" dirty="0" err="1"/>
              <a:t>FRÉqUENCE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3100" dirty="0">
                <a:solidFill>
                  <a:schemeClr val="accent1"/>
                </a:solidFill>
              </a:rPr>
              <a:t>mots les plus fréquents</a:t>
            </a:r>
          </a:p>
        </p:txBody>
      </p:sp>
      <p:sp>
        <p:nvSpPr>
          <p:cNvPr id="12" name="Content Placeholder 20">
            <a:extLst>
              <a:ext uri="{FF2B5EF4-FFF2-40B4-BE49-F238E27FC236}">
                <a16:creationId xmlns:a16="http://schemas.microsoft.com/office/drawing/2014/main" id="{D71CD866-F0C4-4F47-92C1-741FB7C22582}"/>
              </a:ext>
            </a:extLst>
          </p:cNvPr>
          <p:cNvSpPr txBox="1">
            <a:spLocks/>
          </p:cNvSpPr>
          <p:nvPr/>
        </p:nvSpPr>
        <p:spPr>
          <a:xfrm>
            <a:off x="7161864" y="2481882"/>
            <a:ext cx="4477558" cy="28149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FF4B0C-EBFE-0245-B244-9053498BEE14}"/>
              </a:ext>
            </a:extLst>
          </p:cNvPr>
          <p:cNvSpPr/>
          <p:nvPr/>
        </p:nvSpPr>
        <p:spPr>
          <a:xfrm>
            <a:off x="3317966" y="5473337"/>
            <a:ext cx="3265714" cy="10319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800F6B-433B-BE4C-AC12-AA6E4314EE0D}"/>
              </a:ext>
            </a:extLst>
          </p:cNvPr>
          <p:cNvSpPr txBox="1"/>
          <p:nvPr/>
        </p:nvSpPr>
        <p:spPr>
          <a:xfrm>
            <a:off x="7364978" y="2702256"/>
            <a:ext cx="4274444" cy="3803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endParaRPr lang="fr-FR" b="1" dirty="0"/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9F7D4C03-A0BA-C649-8E5E-B4CED39BB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6" y="617818"/>
            <a:ext cx="6472238" cy="5365872"/>
          </a:xfrm>
          <a:prstGeom prst="rect">
            <a:avLst/>
          </a:prstGeom>
        </p:spPr>
      </p:pic>
      <p:graphicFrame>
        <p:nvGraphicFramePr>
          <p:cNvPr id="14" name="Content Placeholder 19">
            <a:extLst>
              <a:ext uri="{FF2B5EF4-FFF2-40B4-BE49-F238E27FC236}">
                <a16:creationId xmlns:a16="http://schemas.microsoft.com/office/drawing/2014/main" id="{67E15896-A748-9B4C-94E7-C039434A0F1F}"/>
              </a:ext>
            </a:extLst>
          </p:cNvPr>
          <p:cNvGraphicFramePr>
            <a:graphicFrameLocks/>
          </p:cNvGraphicFramePr>
          <p:nvPr/>
        </p:nvGraphicFramePr>
        <p:xfrm>
          <a:off x="7364978" y="2573664"/>
          <a:ext cx="4274444" cy="3691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62846">
                  <a:extLst>
                    <a:ext uri="{9D8B030D-6E8A-4147-A177-3AD203B41FA5}">
                      <a16:colId xmlns:a16="http://schemas.microsoft.com/office/drawing/2014/main" val="1021641312"/>
                    </a:ext>
                  </a:extLst>
                </a:gridCol>
                <a:gridCol w="2411598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</a:tblGrid>
              <a:tr h="338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MOT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1" dirty="0">
                          <a:effectLst/>
                        </a:rPr>
                        <a:t>FRÉQUENCE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3336259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watch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151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312355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set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135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904146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analog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131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648090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cm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110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657188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showpiece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105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312131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baby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94</a:t>
                      </a:r>
                      <a:endParaRPr lang="en-MQ" sz="14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784178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combo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93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392081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ceramic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78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335416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men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78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98805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mug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76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33659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girl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71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1725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60917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CC8633-3AE0-A14C-848C-F96BA38E7644}"/>
              </a:ext>
            </a:extLst>
          </p:cNvPr>
          <p:cNvSpPr/>
          <p:nvPr/>
        </p:nvSpPr>
        <p:spPr>
          <a:xfrm>
            <a:off x="0" y="0"/>
            <a:ext cx="6717278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EXPLORATOIRE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9E2D26-506F-B449-9F38-4ED733098BE5}"/>
              </a:ext>
            </a:extLst>
          </p:cNvPr>
          <p:cNvSpPr txBox="1">
            <a:spLocks/>
          </p:cNvSpPr>
          <p:nvPr/>
        </p:nvSpPr>
        <p:spPr>
          <a:xfrm>
            <a:off x="7161864" y="552401"/>
            <a:ext cx="4725336" cy="203800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ANNEXE</a:t>
            </a:r>
          </a:p>
          <a:p>
            <a:r>
              <a:rPr lang="fr-FR" dirty="0"/>
              <a:t> </a:t>
            </a:r>
            <a:r>
              <a:rPr lang="fr-FR" dirty="0" err="1"/>
              <a:t>FRÉqUENCE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3100" dirty="0">
                <a:solidFill>
                  <a:schemeClr val="accent1"/>
                </a:solidFill>
              </a:rPr>
              <a:t>mots les plus fréquents</a:t>
            </a:r>
          </a:p>
        </p:txBody>
      </p:sp>
      <p:sp>
        <p:nvSpPr>
          <p:cNvPr id="12" name="Content Placeholder 20">
            <a:extLst>
              <a:ext uri="{FF2B5EF4-FFF2-40B4-BE49-F238E27FC236}">
                <a16:creationId xmlns:a16="http://schemas.microsoft.com/office/drawing/2014/main" id="{D71CD866-F0C4-4F47-92C1-741FB7C22582}"/>
              </a:ext>
            </a:extLst>
          </p:cNvPr>
          <p:cNvSpPr txBox="1">
            <a:spLocks/>
          </p:cNvSpPr>
          <p:nvPr/>
        </p:nvSpPr>
        <p:spPr>
          <a:xfrm>
            <a:off x="7161864" y="2481882"/>
            <a:ext cx="4477558" cy="28149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FF4B0C-EBFE-0245-B244-9053498BEE14}"/>
              </a:ext>
            </a:extLst>
          </p:cNvPr>
          <p:cNvSpPr/>
          <p:nvPr/>
        </p:nvSpPr>
        <p:spPr>
          <a:xfrm>
            <a:off x="3317966" y="5473337"/>
            <a:ext cx="3265714" cy="10319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800F6B-433B-BE4C-AC12-AA6E4314EE0D}"/>
              </a:ext>
            </a:extLst>
          </p:cNvPr>
          <p:cNvSpPr txBox="1"/>
          <p:nvPr/>
        </p:nvSpPr>
        <p:spPr>
          <a:xfrm>
            <a:off x="7364978" y="2702256"/>
            <a:ext cx="4274444" cy="3803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endParaRPr lang="fr-FR" b="1" dirty="0"/>
          </a:p>
        </p:txBody>
      </p:sp>
      <p:graphicFrame>
        <p:nvGraphicFramePr>
          <p:cNvPr id="14" name="Content Placeholder 19">
            <a:extLst>
              <a:ext uri="{FF2B5EF4-FFF2-40B4-BE49-F238E27FC236}">
                <a16:creationId xmlns:a16="http://schemas.microsoft.com/office/drawing/2014/main" id="{67E15896-A748-9B4C-94E7-C039434A0F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7222910"/>
              </p:ext>
            </p:extLst>
          </p:nvPr>
        </p:nvGraphicFramePr>
        <p:xfrm>
          <a:off x="7364978" y="2573664"/>
          <a:ext cx="4274444" cy="3691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62846">
                  <a:extLst>
                    <a:ext uri="{9D8B030D-6E8A-4147-A177-3AD203B41FA5}">
                      <a16:colId xmlns:a16="http://schemas.microsoft.com/office/drawing/2014/main" val="1021641312"/>
                    </a:ext>
                  </a:extLst>
                </a:gridCol>
                <a:gridCol w="2411598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</a:tblGrid>
              <a:tr h="338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MOT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1" dirty="0">
                          <a:effectLst/>
                        </a:rPr>
                        <a:t>FRÉQUENCE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3336259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r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932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312355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product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864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904146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free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618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648090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cm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593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657188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buy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581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312131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delivery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567</a:t>
                      </a:r>
                      <a:endParaRPr lang="en-MQ" sz="14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784178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cash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564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392081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shipping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564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335416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genuine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564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98805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price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560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33659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replacement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559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172520"/>
                  </a:ext>
                </a:extLst>
              </a:tr>
            </a:tbl>
          </a:graphicData>
        </a:graphic>
      </p:graphicFrame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E201BE80-5CB5-3946-848E-7C2BB8EF5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82" y="738732"/>
            <a:ext cx="6512974" cy="546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361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CC8633-3AE0-A14C-848C-F96BA38E7644}"/>
              </a:ext>
            </a:extLst>
          </p:cNvPr>
          <p:cNvSpPr/>
          <p:nvPr/>
        </p:nvSpPr>
        <p:spPr>
          <a:xfrm>
            <a:off x="0" y="0"/>
            <a:ext cx="6717278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EXPLORATOIRE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9E2D26-506F-B449-9F38-4ED733098BE5}"/>
              </a:ext>
            </a:extLst>
          </p:cNvPr>
          <p:cNvSpPr txBox="1">
            <a:spLocks/>
          </p:cNvSpPr>
          <p:nvPr/>
        </p:nvSpPr>
        <p:spPr>
          <a:xfrm>
            <a:off x="7161864" y="552401"/>
            <a:ext cx="4725336" cy="203800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ANNEXE</a:t>
            </a:r>
          </a:p>
          <a:p>
            <a:r>
              <a:rPr lang="fr-FR" dirty="0" err="1"/>
              <a:t>FRÉqUENCE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3100" dirty="0">
                <a:solidFill>
                  <a:schemeClr val="accent1"/>
                </a:solidFill>
              </a:rPr>
              <a:t>mots les plus fréquents</a:t>
            </a:r>
          </a:p>
        </p:txBody>
      </p:sp>
      <p:sp>
        <p:nvSpPr>
          <p:cNvPr id="12" name="Content Placeholder 20">
            <a:extLst>
              <a:ext uri="{FF2B5EF4-FFF2-40B4-BE49-F238E27FC236}">
                <a16:creationId xmlns:a16="http://schemas.microsoft.com/office/drawing/2014/main" id="{D71CD866-F0C4-4F47-92C1-741FB7C22582}"/>
              </a:ext>
            </a:extLst>
          </p:cNvPr>
          <p:cNvSpPr txBox="1">
            <a:spLocks/>
          </p:cNvSpPr>
          <p:nvPr/>
        </p:nvSpPr>
        <p:spPr>
          <a:xfrm>
            <a:off x="7161864" y="2481882"/>
            <a:ext cx="4477558" cy="28149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FF4B0C-EBFE-0245-B244-9053498BEE14}"/>
              </a:ext>
            </a:extLst>
          </p:cNvPr>
          <p:cNvSpPr/>
          <p:nvPr/>
        </p:nvSpPr>
        <p:spPr>
          <a:xfrm>
            <a:off x="3317966" y="5473337"/>
            <a:ext cx="3265714" cy="10319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800F6B-433B-BE4C-AC12-AA6E4314EE0D}"/>
              </a:ext>
            </a:extLst>
          </p:cNvPr>
          <p:cNvSpPr txBox="1"/>
          <p:nvPr/>
        </p:nvSpPr>
        <p:spPr>
          <a:xfrm>
            <a:off x="7364978" y="2702256"/>
            <a:ext cx="4274444" cy="3803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endParaRPr lang="fr-FR" b="1" dirty="0"/>
          </a:p>
        </p:txBody>
      </p:sp>
      <p:graphicFrame>
        <p:nvGraphicFramePr>
          <p:cNvPr id="14" name="Content Placeholder 19">
            <a:extLst>
              <a:ext uri="{FF2B5EF4-FFF2-40B4-BE49-F238E27FC236}">
                <a16:creationId xmlns:a16="http://schemas.microsoft.com/office/drawing/2014/main" id="{67E15896-A748-9B4C-94E7-C039434A0F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2390476"/>
              </p:ext>
            </p:extLst>
          </p:nvPr>
        </p:nvGraphicFramePr>
        <p:xfrm>
          <a:off x="7364978" y="2573664"/>
          <a:ext cx="4274444" cy="3691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62846">
                  <a:extLst>
                    <a:ext uri="{9D8B030D-6E8A-4147-A177-3AD203B41FA5}">
                      <a16:colId xmlns:a16="http://schemas.microsoft.com/office/drawing/2014/main" val="1021641312"/>
                    </a:ext>
                  </a:extLst>
                </a:gridCol>
                <a:gridCol w="2411598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</a:tblGrid>
              <a:tr h="338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MOT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1" dirty="0">
                          <a:effectLst/>
                        </a:rPr>
                        <a:t>FRÉQUENCE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3336259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cm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773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312355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372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904146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mm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369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648090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inch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327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657188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men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232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312131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warranty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213</a:t>
                      </a:r>
                      <a:endParaRPr lang="en-MQ" sz="14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784178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resistant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208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392081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cotton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208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335416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black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197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98805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pack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191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33659"/>
                  </a:ext>
                </a:extLst>
              </a:tr>
              <a:tr h="226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ml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157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172520"/>
                  </a:ext>
                </a:extLst>
              </a:tr>
            </a:tbl>
          </a:graphicData>
        </a:graphic>
      </p:graphicFrame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A1C849E8-4C66-AB4F-8034-501D68DEB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1021284"/>
            <a:ext cx="6602978" cy="481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845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7C469-31B1-044E-8439-0555C290A9A3}"/>
              </a:ext>
            </a:extLst>
          </p:cNvPr>
          <p:cNvSpPr txBox="1"/>
          <p:nvPr/>
        </p:nvSpPr>
        <p:spPr>
          <a:xfrm>
            <a:off x="7122970" y="3336819"/>
            <a:ext cx="47850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Mise en lumière des sujets abordés dans les textes. Est-il possible d’utiliser ces méthodes pour faire ressortir les catégories ?</a:t>
            </a:r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.Apple Color Emoji UI"/>
              <a:buChar char="⚠️"/>
            </a:pPr>
            <a:r>
              <a:rPr lang="fr-FR" dirty="0"/>
              <a:t>Seuls 4 sujets concernent une unique catégorie</a:t>
            </a:r>
            <a:br>
              <a:rPr lang="en-US" dirty="0"/>
            </a:br>
            <a:endParaRPr lang="en-US" dirty="0"/>
          </a:p>
          <a:p>
            <a:endParaRPr lang="fr-FR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4B7BC4E-7412-4946-8E9F-90D1E9FACAA4}"/>
              </a:ext>
            </a:extLst>
          </p:cNvPr>
          <p:cNvSpPr txBox="1">
            <a:spLocks/>
          </p:cNvSpPr>
          <p:nvPr/>
        </p:nvSpPr>
        <p:spPr>
          <a:xfrm>
            <a:off x="7161865" y="629745"/>
            <a:ext cx="4619318" cy="279925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ANNEXE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dirty="0">
                <a:solidFill>
                  <a:schemeClr val="accent1"/>
                </a:solidFill>
              </a:rPr>
              <a:t>ALGORITHME NON SUPERVISÉ</a:t>
            </a:r>
          </a:p>
          <a:p>
            <a:r>
              <a:rPr lang="fr-FR" b="1" dirty="0"/>
              <a:t>LDA SUR BOW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95EB49-1439-0445-85B9-169F1C32B9AC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ÉTUDE DE FAISABILITÉ</a:t>
            </a:r>
          </a:p>
        </p:txBody>
      </p:sp>
      <p:graphicFrame>
        <p:nvGraphicFramePr>
          <p:cNvPr id="8" name="Content Placeholder 19">
            <a:extLst>
              <a:ext uri="{FF2B5EF4-FFF2-40B4-BE49-F238E27FC236}">
                <a16:creationId xmlns:a16="http://schemas.microsoft.com/office/drawing/2014/main" id="{CF08C96D-D403-404E-9FD9-23BB9F502A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4142605"/>
              </p:ext>
            </p:extLst>
          </p:nvPr>
        </p:nvGraphicFramePr>
        <p:xfrm>
          <a:off x="410817" y="1310615"/>
          <a:ext cx="6351560" cy="4389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30730">
                  <a:extLst>
                    <a:ext uri="{9D8B030D-6E8A-4147-A177-3AD203B41FA5}">
                      <a16:colId xmlns:a16="http://schemas.microsoft.com/office/drawing/2014/main" val="1021641312"/>
                    </a:ext>
                  </a:extLst>
                </a:gridCol>
                <a:gridCol w="2695986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  <a:gridCol w="2924844">
                  <a:extLst>
                    <a:ext uri="{9D8B030D-6E8A-4147-A177-3AD203B41FA5}">
                      <a16:colId xmlns:a16="http://schemas.microsoft.com/office/drawing/2014/main" val="221082430"/>
                    </a:ext>
                  </a:extLst>
                </a:gridCol>
              </a:tblGrid>
              <a:tr h="2324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effectLst/>
                        </a:rPr>
                        <a:t>TOPIC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b="1" dirty="0">
                          <a:effectLst/>
                        </a:rPr>
                        <a:t>MOTS-CLÉS LDA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Q" sz="1600" b="1" dirty="0">
                          <a:effectLst/>
                        </a:rPr>
                        <a:t>CATÉGORIE(S) QUI RESSORTENT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33362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/>
                        <a:t>cm replacement warranty showpiece products </a:t>
                      </a:r>
                      <a:r>
                        <a:rPr lang="en-US" sz="1400" dirty="0" err="1"/>
                        <a:t>rs</a:t>
                      </a:r>
                      <a:r>
                        <a:rPr lang="en-US" sz="1400" dirty="0"/>
                        <a:t> delivery free shipping cash</a:t>
                      </a:r>
                      <a:endParaRPr lang="en-MQ" sz="14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Home D</a:t>
                      </a:r>
                      <a:r>
                        <a:rPr lang="en-US" sz="1400" dirty="0" err="1">
                          <a:effectLst/>
                        </a:rPr>
                        <a:t>ecor</a:t>
                      </a:r>
                      <a:r>
                        <a:rPr lang="en-US" sz="1400" dirty="0">
                          <a:effectLst/>
                        </a:rPr>
                        <a:t>  &amp; Festive Needs (40%)</a:t>
                      </a:r>
                      <a:endParaRPr lang="en-MQ" sz="1400" dirty="0">
                        <a:effectLst/>
                      </a:endParaRPr>
                    </a:p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Computers (37%)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312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/>
                        <a:t>cm s pack cotton baby inch skin print laptop set</a:t>
                      </a:r>
                      <a:endParaRPr lang="en-MQ" sz="14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Home Furnishing (44%)</a:t>
                      </a:r>
                    </a:p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Baby Care (41%)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904146"/>
                  </a:ext>
                </a:extLst>
              </a:tr>
              <a:tr h="1661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/>
                        <a:t>watch analog com </a:t>
                      </a:r>
                      <a:r>
                        <a:rPr lang="en-US" sz="1400" dirty="0" err="1"/>
                        <a:t>rs</a:t>
                      </a:r>
                      <a:r>
                        <a:rPr lang="en-US" sz="1400" dirty="0"/>
                        <a:t> genuine cash shipping delivery free products </a:t>
                      </a:r>
                      <a:endParaRPr lang="en-MQ" sz="14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Watches (49%)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648090"/>
                  </a:ext>
                </a:extLst>
              </a:tr>
              <a:tr h="1661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/>
                        <a:t>e gown studio surgical pant s hospital polyvinyl pigmented films </a:t>
                      </a:r>
                      <a:endParaRPr lang="en-MQ" sz="14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Home D</a:t>
                      </a:r>
                      <a:r>
                        <a:rPr lang="en-US" sz="1400" dirty="0" err="1">
                          <a:effectLst/>
                        </a:rPr>
                        <a:t>ecor</a:t>
                      </a:r>
                      <a:r>
                        <a:rPr lang="en-US" sz="1400" dirty="0">
                          <a:effectLst/>
                        </a:rPr>
                        <a:t> &amp; Festive Needs (25%)</a:t>
                      </a:r>
                    </a:p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Beauty and Personal Care (25%)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178109"/>
                  </a:ext>
                </a:extLst>
              </a:tr>
              <a:tr h="1661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/>
                        <a:t>eyelet aroma polyester door curtain design window bottle curtain key nutcase </a:t>
                      </a:r>
                      <a:endParaRPr lang="en-MQ" sz="14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Home Furnishing (43%)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7132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err="1"/>
                        <a:t>usb</a:t>
                      </a:r>
                      <a:r>
                        <a:rPr lang="en-US" sz="1400" dirty="0"/>
                        <a:t> led hair light type flexible plastic table ml portable </a:t>
                      </a:r>
                      <a:endParaRPr lang="en-MQ" sz="14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Computers (44%)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159453"/>
                  </a:ext>
                </a:extLst>
              </a:tr>
              <a:tr h="3558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/>
                        <a:t>coffee mugs mug perfect quality ceramic bring pizza ml kitchen </a:t>
                      </a:r>
                      <a:endParaRPr lang="en-MQ" sz="14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Kitchen and Dining (66%)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871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96904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7C469-31B1-044E-8439-0555C290A9A3}"/>
              </a:ext>
            </a:extLst>
          </p:cNvPr>
          <p:cNvSpPr txBox="1"/>
          <p:nvPr/>
        </p:nvSpPr>
        <p:spPr>
          <a:xfrm>
            <a:off x="7122970" y="3336819"/>
            <a:ext cx="47850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Mise en lumière des sujets abordés dans les textes. Est-il possible d’utiliser ces méthodes pour faire ressortir les catégories ?</a:t>
            </a:r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.Apple Color Emoji UI"/>
              <a:buChar char="⚠️"/>
            </a:pPr>
            <a:r>
              <a:rPr lang="fr-FR" dirty="0"/>
              <a:t>Seuls 4 sujets concernent une unique catégorie</a:t>
            </a:r>
            <a:br>
              <a:rPr lang="en-US" dirty="0"/>
            </a:br>
            <a:endParaRPr lang="en-US" dirty="0"/>
          </a:p>
          <a:p>
            <a:endParaRPr lang="fr-FR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4B7BC4E-7412-4946-8E9F-90D1E9FACAA4}"/>
              </a:ext>
            </a:extLst>
          </p:cNvPr>
          <p:cNvSpPr txBox="1">
            <a:spLocks/>
          </p:cNvSpPr>
          <p:nvPr/>
        </p:nvSpPr>
        <p:spPr>
          <a:xfrm>
            <a:off x="7161865" y="629745"/>
            <a:ext cx="4619318" cy="279925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ANNEXE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dirty="0">
                <a:solidFill>
                  <a:schemeClr val="accent1"/>
                </a:solidFill>
              </a:rPr>
              <a:t>ALGORITHME NON SUPERVISÉ </a:t>
            </a:r>
          </a:p>
          <a:p>
            <a:r>
              <a:rPr lang="fr-FR" b="1" dirty="0"/>
              <a:t>LDA sur TF-IDF</a:t>
            </a:r>
          </a:p>
        </p:txBody>
      </p:sp>
      <p:graphicFrame>
        <p:nvGraphicFramePr>
          <p:cNvPr id="8" name="Content Placeholder 19">
            <a:extLst>
              <a:ext uri="{FF2B5EF4-FFF2-40B4-BE49-F238E27FC236}">
                <a16:creationId xmlns:a16="http://schemas.microsoft.com/office/drawing/2014/main" id="{CF08C96D-D403-404E-9FD9-23BB9F502A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2428797"/>
              </p:ext>
            </p:extLst>
          </p:nvPr>
        </p:nvGraphicFramePr>
        <p:xfrm>
          <a:off x="410817" y="1322182"/>
          <a:ext cx="6351560" cy="46024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94652">
                  <a:extLst>
                    <a:ext uri="{9D8B030D-6E8A-4147-A177-3AD203B41FA5}">
                      <a16:colId xmlns:a16="http://schemas.microsoft.com/office/drawing/2014/main" val="1021641312"/>
                    </a:ext>
                  </a:extLst>
                </a:gridCol>
                <a:gridCol w="2732064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  <a:gridCol w="2924844">
                  <a:extLst>
                    <a:ext uri="{9D8B030D-6E8A-4147-A177-3AD203B41FA5}">
                      <a16:colId xmlns:a16="http://schemas.microsoft.com/office/drawing/2014/main" val="221082430"/>
                    </a:ext>
                  </a:extLst>
                </a:gridCol>
              </a:tblGrid>
              <a:tr h="2324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effectLst/>
                        </a:rPr>
                        <a:t>TOPIC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b="1" dirty="0">
                          <a:effectLst/>
                        </a:rPr>
                        <a:t>MOTS-CLÉS LDA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Q" sz="1600" b="1" dirty="0">
                          <a:effectLst/>
                        </a:rPr>
                        <a:t>CATÉGORIE(S) QUI RESSORTENT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33362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/>
                        <a:t>showpiece cm brass wooden eyes n wireless singing </a:t>
                      </a:r>
                      <a:r>
                        <a:rPr lang="en-US" sz="1400" dirty="0" err="1"/>
                        <a:t>omrd</a:t>
                      </a:r>
                      <a:r>
                        <a:rPr lang="en-US" sz="1400" dirty="0"/>
                        <a:t> led</a:t>
                      </a:r>
                      <a:endParaRPr lang="en-MQ" sz="14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Home Decor &amp; Festive Needs (38%)</a:t>
                      </a:r>
                    </a:p>
                    <a:p>
                      <a:pPr algn="ctr" fontAlgn="ctr"/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Computers (35%)</a:t>
                      </a:r>
                      <a:endParaRPr lang="en-MQ" sz="8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312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err="1"/>
                        <a:t>ar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edimax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wna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idli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wnabuy</a:t>
                      </a:r>
                      <a:r>
                        <a:rPr lang="en-US" sz="1400" dirty="0"/>
                        <a:t> belts lcd plate </a:t>
                      </a:r>
                      <a:r>
                        <a:rPr lang="en-US" sz="1400" dirty="0" err="1"/>
                        <a:t>vatika</a:t>
                      </a:r>
                      <a:r>
                        <a:rPr lang="en-US" sz="1400" dirty="0"/>
                        <a:t> star</a:t>
                      </a:r>
                      <a:endParaRPr lang="en-MQ" sz="14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Home Furnishing (43%) </a:t>
                      </a:r>
                    </a:p>
                    <a:p>
                      <a:pPr algn="ctr" fontAlgn="ctr"/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Baby Care (43%)</a:t>
                      </a:r>
                      <a:endParaRPr lang="en-MQ" sz="14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904146"/>
                  </a:ext>
                </a:extLst>
              </a:tr>
              <a:tr h="1661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/>
                        <a:t>cm watch analog com combo laptop free delivery replacement products</a:t>
                      </a:r>
                      <a:endParaRPr lang="en-MQ" sz="14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Watches (53%)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648090"/>
                  </a:ext>
                </a:extLst>
              </a:tr>
              <a:tr h="1661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/>
                        <a:t>baby s girl cotton boy towel bath details neck fabric</a:t>
                      </a:r>
                      <a:endParaRPr lang="en-MQ" sz="14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Home Decor &amp; Festive Needs (23%)</a:t>
                      </a:r>
                    </a:p>
                    <a:p>
                      <a:pPr algn="ctr" fontAlgn="ctr"/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Beauty and Personal care (23%)</a:t>
                      </a:r>
                    </a:p>
                    <a:p>
                      <a:pPr algn="ctr" fontAlgn="ctr"/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Computers (23%)</a:t>
                      </a:r>
                      <a:endParaRPr lang="en-MQ" sz="105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178109"/>
                  </a:ext>
                </a:extLst>
              </a:tr>
              <a:tr h="1661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/>
                        <a:t>mugs bring coffee perfect mug says freedom laughs express sipping</a:t>
                      </a:r>
                      <a:endParaRPr lang="en-MQ" sz="14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Home Furnishing (48%)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7132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err="1"/>
                        <a:t>bluetooth</a:t>
                      </a:r>
                      <a:r>
                        <a:rPr lang="en-US" sz="1400" dirty="0"/>
                        <a:t> aloe palm maple </a:t>
                      </a:r>
                      <a:r>
                        <a:rPr lang="en-US" sz="1400" dirty="0" err="1"/>
                        <a:t>arecaceae</a:t>
                      </a:r>
                      <a:r>
                        <a:rPr lang="en-US" sz="1400" dirty="0"/>
                        <a:t> maguey </a:t>
                      </a:r>
                      <a:r>
                        <a:rPr lang="en-US" sz="1400" dirty="0" err="1"/>
                        <a:t>mayursflora</a:t>
                      </a:r>
                      <a:r>
                        <a:rPr lang="en-US" sz="1400" dirty="0"/>
                        <a:t> version </a:t>
                      </a:r>
                      <a:r>
                        <a:rPr lang="en-US" sz="1400" dirty="0" err="1"/>
                        <a:t>ipad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itag</a:t>
                      </a:r>
                      <a:r>
                        <a:rPr lang="en-US" sz="1400" dirty="0"/>
                        <a:t> </a:t>
                      </a:r>
                      <a:endParaRPr lang="en-MQ" sz="14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Computers (39%)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159453"/>
                  </a:ext>
                </a:extLst>
              </a:tr>
              <a:tr h="3558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/>
                        <a:t>pencil lip roll industries </a:t>
                      </a:r>
                      <a:r>
                        <a:rPr lang="en-US" sz="1400" dirty="0" err="1"/>
                        <a:t>giorgio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soyeux</a:t>
                      </a:r>
                      <a:r>
                        <a:rPr lang="en-US" sz="1400" dirty="0"/>
                        <a:t> earing </a:t>
                      </a:r>
                      <a:r>
                        <a:rPr lang="en-US" sz="1400" dirty="0" err="1"/>
                        <a:t>armani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kuber</a:t>
                      </a:r>
                      <a:r>
                        <a:rPr lang="en-US" sz="1400" dirty="0"/>
                        <a:t> bangle</a:t>
                      </a:r>
                      <a:endParaRPr lang="en-MQ" sz="14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Kitchen and Dining (61%)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87107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2583AFF-8109-AB42-B6EF-09C00C52A6FA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ÉTUDE DE FAISABILITÉ</a:t>
            </a:r>
          </a:p>
        </p:txBody>
      </p:sp>
    </p:spTree>
    <p:extLst>
      <p:ext uri="{BB962C8B-B14F-4D97-AF65-F5344CB8AC3E}">
        <p14:creationId xmlns:p14="http://schemas.microsoft.com/office/powerpoint/2010/main" val="2531970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7C469-31B1-044E-8439-0555C290A9A3}"/>
              </a:ext>
            </a:extLst>
          </p:cNvPr>
          <p:cNvSpPr txBox="1"/>
          <p:nvPr/>
        </p:nvSpPr>
        <p:spPr>
          <a:xfrm>
            <a:off x="7122970" y="3621726"/>
            <a:ext cx="47850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Mise en lumière des sujets abordés dans les textes. Est-il possible d’utiliser ces méthodes pour faire ressortir les catégories ?</a:t>
            </a:r>
          </a:p>
          <a:p>
            <a:endParaRPr lang="fr-FR" dirty="0"/>
          </a:p>
          <a:p>
            <a:pPr marL="285750" indent="-285750">
              <a:buFont typeface=".Apple Color Emoji UI"/>
              <a:buChar char="⚠️"/>
            </a:pPr>
            <a:r>
              <a:rPr lang="fr-FR" dirty="0"/>
              <a:t>Seuls 5  sujets concernent une unique catégorie</a:t>
            </a:r>
          </a:p>
          <a:p>
            <a:pPr marL="285750" indent="-285750">
              <a:buFont typeface=".Apple Color Emoji UI"/>
              <a:buChar char="⚠️"/>
            </a:pPr>
            <a:r>
              <a:rPr lang="fr-FR" dirty="0"/>
              <a:t>Parmi ces catégories, on en compte 4 uniques sur 7</a:t>
            </a:r>
            <a:br>
              <a:rPr lang="en-US" dirty="0"/>
            </a:br>
            <a:endParaRPr lang="en-US" dirty="0"/>
          </a:p>
          <a:p>
            <a:endParaRPr lang="fr-FR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4B7BC4E-7412-4946-8E9F-90D1E9FACAA4}"/>
              </a:ext>
            </a:extLst>
          </p:cNvPr>
          <p:cNvSpPr txBox="1">
            <a:spLocks/>
          </p:cNvSpPr>
          <p:nvPr/>
        </p:nvSpPr>
        <p:spPr>
          <a:xfrm>
            <a:off x="7161865" y="629745"/>
            <a:ext cx="4619318" cy="279925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ANNEXE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dirty="0">
                <a:solidFill>
                  <a:schemeClr val="accent1"/>
                </a:solidFill>
              </a:rPr>
              <a:t>ALGORITHME NON SUPERVISÉ</a:t>
            </a:r>
          </a:p>
          <a:p>
            <a:r>
              <a:rPr lang="fr-FR" b="1" dirty="0"/>
              <a:t>NMF SUR BOW</a:t>
            </a:r>
          </a:p>
        </p:txBody>
      </p:sp>
      <p:graphicFrame>
        <p:nvGraphicFramePr>
          <p:cNvPr id="8" name="Content Placeholder 19">
            <a:extLst>
              <a:ext uri="{FF2B5EF4-FFF2-40B4-BE49-F238E27FC236}">
                <a16:creationId xmlns:a16="http://schemas.microsoft.com/office/drawing/2014/main" id="{CF08C96D-D403-404E-9FD9-23BB9F502A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8193333"/>
              </p:ext>
            </p:extLst>
          </p:nvPr>
        </p:nvGraphicFramePr>
        <p:xfrm>
          <a:off x="507090" y="1112520"/>
          <a:ext cx="6158195" cy="46329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24929">
                  <a:extLst>
                    <a:ext uri="{9D8B030D-6E8A-4147-A177-3AD203B41FA5}">
                      <a16:colId xmlns:a16="http://schemas.microsoft.com/office/drawing/2014/main" val="1021641312"/>
                    </a:ext>
                  </a:extLst>
                </a:gridCol>
                <a:gridCol w="2660973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  <a:gridCol w="2772293">
                  <a:extLst>
                    <a:ext uri="{9D8B030D-6E8A-4147-A177-3AD203B41FA5}">
                      <a16:colId xmlns:a16="http://schemas.microsoft.com/office/drawing/2014/main" val="1832774090"/>
                    </a:ext>
                  </a:extLst>
                </a:gridCol>
              </a:tblGrid>
              <a:tr h="2324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effectLst/>
                        </a:rPr>
                        <a:t>TOPIC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b="1" dirty="0">
                          <a:effectLst/>
                        </a:rPr>
                        <a:t>MOTS-CLÉS LDA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b="1" dirty="0">
                          <a:effectLst/>
                        </a:rPr>
                        <a:t>CATÉGORIE(S) QUI RESSORTENT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3336259"/>
                  </a:ext>
                </a:extLst>
              </a:tr>
              <a:tr h="1661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/>
                        <a:t>cm inch cotton showpiece cover bedsheet yes pack double width</a:t>
                      </a:r>
                      <a:endParaRPr lang="en-MQ" sz="14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Home Decor &amp; Festive Needs (45%)</a:t>
                      </a:r>
                      <a:endParaRPr lang="en-MQ" sz="11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312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/>
                        <a:t>warranty adapter v replacement </a:t>
                      </a:r>
                      <a:r>
                        <a:rPr lang="en-US" sz="1400" dirty="0" err="1"/>
                        <a:t>vaio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vgn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cr</a:t>
                      </a:r>
                      <a:r>
                        <a:rPr lang="en-US" sz="1400" dirty="0"/>
                        <a:t> e </a:t>
                      </a:r>
                      <a:r>
                        <a:rPr lang="en-US" sz="1400" dirty="0" err="1"/>
                        <a:t>smartpro</a:t>
                      </a:r>
                      <a:r>
                        <a:rPr lang="en-US" sz="1400" dirty="0"/>
                        <a:t> product</a:t>
                      </a:r>
                      <a:endParaRPr lang="en-MQ" sz="14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Computers (88%)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904146"/>
                  </a:ext>
                </a:extLst>
              </a:tr>
              <a:tr h="1661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/>
                        <a:t>baby s girl cotton details fabric boy pack dress neck</a:t>
                      </a:r>
                      <a:endParaRPr lang="en-MQ" sz="14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Baby Care (83%)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648090"/>
                  </a:ext>
                </a:extLst>
              </a:tr>
              <a:tr h="1661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/>
                        <a:t>watch products analog free delivery cash genuine shipping </a:t>
                      </a:r>
                      <a:r>
                        <a:rPr lang="en-US" sz="1400" dirty="0" err="1"/>
                        <a:t>rs</a:t>
                      </a:r>
                      <a:r>
                        <a:rPr lang="en-US" sz="1400" dirty="0"/>
                        <a:t> day</a:t>
                      </a:r>
                      <a:endParaRPr lang="en-MQ" sz="14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Watches (33%)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178109"/>
                  </a:ext>
                </a:extLst>
              </a:tr>
              <a:tr h="1661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/>
                        <a:t>mug ceramic coffee mugs perfect ml mm gift material tea </a:t>
                      </a:r>
                      <a:endParaRPr lang="en-MQ" sz="14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Kitchen and Dining (85%)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7132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/>
                        <a:t>laptop skin print shapes pad mouse warranty combo set multicolor</a:t>
                      </a:r>
                      <a:endParaRPr lang="en-MQ" sz="14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Computers (40%)</a:t>
                      </a:r>
                    </a:p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Beauty and Personal Care (36%)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159453"/>
                  </a:ext>
                </a:extLst>
              </a:tr>
              <a:tr h="3558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/>
                        <a:t>product color warranty bed king quality check s fit mm</a:t>
                      </a:r>
                      <a:endParaRPr lang="en-MQ" sz="14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Computers (36%)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87107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93EEFF0-9534-8149-8408-083B15E2F7E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ÉTUDE DE FAISABILITÉ</a:t>
            </a:r>
          </a:p>
        </p:txBody>
      </p:sp>
    </p:spTree>
    <p:extLst>
      <p:ext uri="{BB962C8B-B14F-4D97-AF65-F5344CB8AC3E}">
        <p14:creationId xmlns:p14="http://schemas.microsoft.com/office/powerpoint/2010/main" val="31976274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7C469-31B1-044E-8439-0555C290A9A3}"/>
              </a:ext>
            </a:extLst>
          </p:cNvPr>
          <p:cNvSpPr txBox="1"/>
          <p:nvPr/>
        </p:nvSpPr>
        <p:spPr>
          <a:xfrm>
            <a:off x="7122970" y="3621726"/>
            <a:ext cx="47850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Mise en lumière des sujets abordés dans les textes. Est-il possible d’utiliser ces méthodes pour faire ressortir les catégories ?</a:t>
            </a:r>
          </a:p>
          <a:p>
            <a:endParaRPr lang="fr-FR" dirty="0"/>
          </a:p>
          <a:p>
            <a:pPr marL="285750" indent="-285750">
              <a:buFont typeface=".Apple Color Emoji UI"/>
              <a:buChar char="⚠️"/>
            </a:pPr>
            <a:r>
              <a:rPr lang="fr-FR" dirty="0"/>
              <a:t>Seuls 5 sujets concernent principalement une unique catégorie</a:t>
            </a:r>
          </a:p>
          <a:p>
            <a:pPr marL="285750" indent="-285750">
              <a:buFont typeface=".Apple Color Emoji UI"/>
              <a:buChar char="⚠️"/>
            </a:pPr>
            <a:r>
              <a:rPr lang="fr-FR" dirty="0"/>
              <a:t>Parmi ces catégories, on en compte 4 uniques</a:t>
            </a:r>
            <a:br>
              <a:rPr lang="en-US" dirty="0"/>
            </a:br>
            <a:endParaRPr lang="en-US" dirty="0"/>
          </a:p>
          <a:p>
            <a:endParaRPr lang="fr-FR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4B7BC4E-7412-4946-8E9F-90D1E9FACAA4}"/>
              </a:ext>
            </a:extLst>
          </p:cNvPr>
          <p:cNvSpPr txBox="1">
            <a:spLocks/>
          </p:cNvSpPr>
          <p:nvPr/>
        </p:nvSpPr>
        <p:spPr>
          <a:xfrm>
            <a:off x="7161865" y="629745"/>
            <a:ext cx="4619318" cy="279925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ANNEXE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dirty="0">
                <a:solidFill>
                  <a:schemeClr val="accent1"/>
                </a:solidFill>
              </a:rPr>
              <a:t>ALGORITHME NON SUPERVISÉ</a:t>
            </a:r>
          </a:p>
          <a:p>
            <a:r>
              <a:rPr lang="fr-FR" b="1" dirty="0"/>
              <a:t>NMF SUR TF-IDF</a:t>
            </a:r>
          </a:p>
        </p:txBody>
      </p:sp>
      <p:graphicFrame>
        <p:nvGraphicFramePr>
          <p:cNvPr id="8" name="Content Placeholder 19">
            <a:extLst>
              <a:ext uri="{FF2B5EF4-FFF2-40B4-BE49-F238E27FC236}">
                <a16:creationId xmlns:a16="http://schemas.microsoft.com/office/drawing/2014/main" id="{CF08C96D-D403-404E-9FD9-23BB9F502A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0214710"/>
              </p:ext>
            </p:extLst>
          </p:nvPr>
        </p:nvGraphicFramePr>
        <p:xfrm>
          <a:off x="507090" y="1112520"/>
          <a:ext cx="6158195" cy="52730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24929">
                  <a:extLst>
                    <a:ext uri="{9D8B030D-6E8A-4147-A177-3AD203B41FA5}">
                      <a16:colId xmlns:a16="http://schemas.microsoft.com/office/drawing/2014/main" val="1021641312"/>
                    </a:ext>
                  </a:extLst>
                </a:gridCol>
                <a:gridCol w="2660973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  <a:gridCol w="2772293">
                  <a:extLst>
                    <a:ext uri="{9D8B030D-6E8A-4147-A177-3AD203B41FA5}">
                      <a16:colId xmlns:a16="http://schemas.microsoft.com/office/drawing/2014/main" val="1832774090"/>
                    </a:ext>
                  </a:extLst>
                </a:gridCol>
              </a:tblGrid>
              <a:tr h="2324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effectLst/>
                        </a:rPr>
                        <a:t>TOPIC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b="1" dirty="0">
                          <a:effectLst/>
                        </a:rPr>
                        <a:t>MOTS-CLÉS LDA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b="1" dirty="0">
                          <a:effectLst/>
                        </a:rPr>
                        <a:t>CATÉGORIE(S) QUI RESSORTENT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3336259"/>
                  </a:ext>
                </a:extLst>
              </a:tr>
              <a:tr h="1661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/>
                        <a:t>watch analog men discounts </a:t>
                      </a:r>
                      <a:r>
                        <a:rPr lang="en-US" sz="1400" dirty="0" err="1"/>
                        <a:t>india</a:t>
                      </a:r>
                      <a:r>
                        <a:rPr lang="en-US" sz="1400" dirty="0"/>
                        <a:t> great women buy n com</a:t>
                      </a:r>
                      <a:endParaRPr lang="en-MQ" sz="14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Home Decor &amp; Festive Needs (45%) </a:t>
                      </a:r>
                    </a:p>
                    <a:p>
                      <a:pPr algn="ctr" fontAlgn="ctr"/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Home Furnishing (39%)</a:t>
                      </a:r>
                      <a:endParaRPr lang="en-MQ" sz="10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312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/>
                        <a:t>baby s girl boy cotton details dress neck fabric sleeve</a:t>
                      </a:r>
                      <a:endParaRPr lang="en-MQ" sz="14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Computers (88%)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904146"/>
                  </a:ext>
                </a:extLst>
              </a:tr>
              <a:tr h="1661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err="1"/>
                        <a:t>rockmantra</a:t>
                      </a:r>
                      <a:r>
                        <a:rPr lang="en-US" sz="1400" dirty="0"/>
                        <a:t> mug crafting stays porcelain </a:t>
                      </a:r>
                      <a:r>
                        <a:rPr lang="en-US" sz="1400" dirty="0" err="1"/>
                        <a:t>ceramicsize</a:t>
                      </a:r>
                      <a:r>
                        <a:rPr lang="en-US" sz="1400" dirty="0"/>
                        <a:t> thrilling permanent ensuring creation</a:t>
                      </a:r>
                      <a:endParaRPr lang="en-MQ" sz="14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Baby Care (83%)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648090"/>
                  </a:ext>
                </a:extLst>
              </a:tr>
              <a:tr h="1661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/>
                        <a:t>cm blanket double inch single abstract cotton showpiece yes comforters</a:t>
                      </a:r>
                      <a:endParaRPr lang="en-MQ" sz="14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Watches (33%)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178109"/>
                  </a:ext>
                </a:extLst>
              </a:tr>
              <a:tr h="1661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/>
                        <a:t>combo com set </a:t>
                      </a:r>
                      <a:r>
                        <a:rPr lang="en-US" sz="1400" dirty="0" err="1"/>
                        <a:t>setflipkart</a:t>
                      </a:r>
                      <a:r>
                        <a:rPr lang="en-US" sz="1400" dirty="0"/>
                        <a:t> buy </a:t>
                      </a:r>
                      <a:r>
                        <a:rPr lang="en-US" sz="1400" dirty="0" err="1"/>
                        <a:t>flipkart</a:t>
                      </a:r>
                      <a:r>
                        <a:rPr lang="en-US" sz="1400" dirty="0"/>
                        <a:t> online guarantee replacement day</a:t>
                      </a:r>
                      <a:endParaRPr lang="en-MQ" sz="14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Kitchen and Dining (85%)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7132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/>
                        <a:t>mug coffee ceramic mugs tea perfect </a:t>
                      </a:r>
                      <a:r>
                        <a:rPr lang="en-US" sz="1400" dirty="0" err="1"/>
                        <a:t>printland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prithish</a:t>
                      </a:r>
                      <a:r>
                        <a:rPr lang="en-US" sz="1400" dirty="0"/>
                        <a:t> presented wardrobe</a:t>
                      </a:r>
                      <a:endParaRPr lang="en-MQ" sz="14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Computers (40%)</a:t>
                      </a:r>
                    </a:p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Beauty and Personal Care (36%)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159453"/>
                  </a:ext>
                </a:extLst>
              </a:tr>
              <a:tr h="3558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/>
                        <a:t>laptop warranty dv battery product hp pavilion cell </a:t>
                      </a:r>
                      <a:r>
                        <a:rPr lang="en-US" sz="1400" dirty="0" err="1"/>
                        <a:t>lapguard</a:t>
                      </a:r>
                      <a:r>
                        <a:rPr lang="en-US" sz="1400" dirty="0"/>
                        <a:t> customer</a:t>
                      </a:r>
                      <a:endParaRPr lang="en-MQ" sz="14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Computers (36%)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87107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79F7923-0BDB-8448-9289-97FB691293D8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ÉTUDE DE FAISABILITÉ</a:t>
            </a:r>
          </a:p>
        </p:txBody>
      </p:sp>
    </p:spTree>
    <p:extLst>
      <p:ext uri="{BB962C8B-B14F-4D97-AF65-F5344CB8AC3E}">
        <p14:creationId xmlns:p14="http://schemas.microsoft.com/office/powerpoint/2010/main" val="1989363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EF815-D39D-E445-B919-A19D1E685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PRÉTRAITEMENT DES Données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320FA9-FCFC-454B-917D-EAA8C65BF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5233" y="6328799"/>
            <a:ext cx="2274030" cy="377825"/>
          </a:xfrm>
        </p:spPr>
        <p:txBody>
          <a:bodyPr/>
          <a:lstStyle/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70CF43-C278-A041-97A5-2B15A3E00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C442AF1-8131-F24B-A3A1-29AFFD7F7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/>
          <a:lstStyle/>
          <a:p>
            <a:r>
              <a:rPr lang="fr-FR" dirty="0"/>
              <a:t>CIBLAGE – ASSEMBLAGE</a:t>
            </a:r>
          </a:p>
          <a:p>
            <a:r>
              <a:rPr lang="fr-FR" dirty="0"/>
              <a:t>PRÉTRAITEMENTS SPÉCIFIQUES IMAGE – PRÉTRAITEMENTS SPÉCIFIQUES TEXTE</a:t>
            </a:r>
          </a:p>
        </p:txBody>
      </p:sp>
    </p:spTree>
    <p:extLst>
      <p:ext uri="{BB962C8B-B14F-4D97-AF65-F5344CB8AC3E}">
        <p14:creationId xmlns:p14="http://schemas.microsoft.com/office/powerpoint/2010/main" val="2071027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029D067-8D8F-DA44-A9BE-44DE6BA87DA8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98F542-287A-CD4D-A9C1-B763E9AA3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978" y="1030288"/>
            <a:ext cx="4493105" cy="1035579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3200" dirty="0"/>
              <a:t>CIBLAGE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0EC810-6EF8-FB41-BC02-18BE8722E176}"/>
              </a:ext>
            </a:extLst>
          </p:cNvPr>
          <p:cNvSpPr txBox="1"/>
          <p:nvPr/>
        </p:nvSpPr>
        <p:spPr>
          <a:xfrm>
            <a:off x="7364978" y="2142067"/>
            <a:ext cx="4099947" cy="41867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dirty="0"/>
              <a:t>Le projet souhaite baser l’étude de faisabilité sur l’exploitation des features texte et image</a:t>
            </a:r>
          </a:p>
          <a:p>
            <a:pPr marL="800100" lvl="1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b="1" dirty="0"/>
              <a:t>Suppression des indicateurs de type autre que texte et image</a:t>
            </a:r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fr-FR" dirty="0"/>
              <a:t>Réduction aux seuls produits ayant à la fois une catégorie et des spécifications produit.</a:t>
            </a:r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fr-FR" dirty="0"/>
              <a:t>Suppression colonnes doublons : </a:t>
            </a:r>
          </a:p>
          <a:p>
            <a:pPr marL="800100" lvl="1" indent="-34290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/>
              <a:t>« brand » vers « </a:t>
            </a:r>
            <a:r>
              <a:rPr lang="fr-FR" dirty="0" err="1"/>
              <a:t>product_specifications</a:t>
            </a:r>
            <a:r>
              <a:rPr lang="fr-FR" dirty="0"/>
              <a:t> »</a:t>
            </a:r>
          </a:p>
          <a:p>
            <a:pPr marL="800100" lvl="1" indent="-34290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/>
              <a:t>« image » : doublon de « </a:t>
            </a:r>
            <a:r>
              <a:rPr lang="fr-FR" dirty="0" err="1"/>
              <a:t>uniq_id</a:t>
            </a:r>
            <a:r>
              <a:rPr lang="fr-FR" dirty="0"/>
              <a:t> » +  « .</a:t>
            </a:r>
            <a:r>
              <a:rPr lang="fr-FR" dirty="0" err="1"/>
              <a:t>jpg</a:t>
            </a:r>
            <a:r>
              <a:rPr lang="fr-FR" dirty="0"/>
              <a:t> »</a:t>
            </a:r>
            <a:endParaRPr lang="fr-FR" b="1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5C833D35-D91C-6547-8CDB-985E4C47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2" name="Footer Placeholder 18">
            <a:extLst>
              <a:ext uri="{FF2B5EF4-FFF2-40B4-BE49-F238E27FC236}">
                <a16:creationId xmlns:a16="http://schemas.microsoft.com/office/drawing/2014/main" id="{6D5EE17F-7341-FB41-9B1C-6876814FA046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pic>
        <p:nvPicPr>
          <p:cNvPr id="12" name="Content Placeholder 11" descr="A close up of a red building&#10;&#10;Description automatically generated">
            <a:extLst>
              <a:ext uri="{FF2B5EF4-FFF2-40B4-BE49-F238E27FC236}">
                <a16:creationId xmlns:a16="http://schemas.microsoft.com/office/drawing/2014/main" id="{D244FC27-F846-0F48-82FC-4A0DE9E03C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12474" b="10974"/>
          <a:stretch/>
        </p:blipFill>
        <p:spPr>
          <a:xfrm>
            <a:off x="-22031" y="-1"/>
            <a:ext cx="6717277" cy="6856213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21849C5-E1AF-6946-914F-DC81397E189C}"/>
              </a:ext>
            </a:extLst>
          </p:cNvPr>
          <p:cNvSpPr/>
          <p:nvPr/>
        </p:nvSpPr>
        <p:spPr>
          <a:xfrm>
            <a:off x="-22031" y="-2072"/>
            <a:ext cx="6717277" cy="6871934"/>
          </a:xfrm>
          <a:prstGeom prst="rect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AE3096-C6BD-E34A-9ED5-8333E9540CF0}"/>
              </a:ext>
            </a:extLst>
          </p:cNvPr>
          <p:cNvSpPr txBox="1"/>
          <p:nvPr/>
        </p:nvSpPr>
        <p:spPr>
          <a:xfrm>
            <a:off x="6955596" y="99646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PRÉTRAITEMENT DES DONNÉES</a:t>
            </a:r>
          </a:p>
        </p:txBody>
      </p:sp>
    </p:spTree>
    <p:extLst>
      <p:ext uri="{BB962C8B-B14F-4D97-AF65-F5344CB8AC3E}">
        <p14:creationId xmlns:p14="http://schemas.microsoft.com/office/powerpoint/2010/main" val="4262811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C3ED72BE-2F78-4DD7-B0A1-DCD0503B1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5C833D35-D91C-6547-8CDB-985E4C47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2" name="Footer Placeholder 18">
            <a:extLst>
              <a:ext uri="{FF2B5EF4-FFF2-40B4-BE49-F238E27FC236}">
                <a16:creationId xmlns:a16="http://schemas.microsoft.com/office/drawing/2014/main" id="{6D5EE17F-7341-FB41-9B1C-6876814FA046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6E9A764-D9AA-A942-B91F-C6D8BC31B4BA}"/>
              </a:ext>
            </a:extLst>
          </p:cNvPr>
          <p:cNvSpPr txBox="1">
            <a:spLocks/>
          </p:cNvSpPr>
          <p:nvPr/>
        </p:nvSpPr>
        <p:spPr>
          <a:xfrm>
            <a:off x="7239600" y="1029600"/>
            <a:ext cx="4851065" cy="189379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ASSEMBLAGE</a:t>
            </a:r>
            <a:br>
              <a:rPr lang="fr-FR" sz="3300" dirty="0"/>
            </a:br>
            <a:r>
              <a:rPr lang="fr-FR" sz="33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3100" dirty="0">
                <a:solidFill>
                  <a:schemeClr val="accent1"/>
                </a:solidFill>
              </a:rPr>
              <a:t>CATÉGORIES ET SPECS</a:t>
            </a:r>
            <a:endParaRPr lang="fr-FR" sz="3100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CD6AAA-0087-264F-8C7A-B4A426A0CC2A}"/>
              </a:ext>
            </a:extLst>
          </p:cNvPr>
          <p:cNvSpPr txBox="1"/>
          <p:nvPr/>
        </p:nvSpPr>
        <p:spPr>
          <a:xfrm>
            <a:off x="7364978" y="3002972"/>
            <a:ext cx="4302766" cy="3325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Les catégories sont exprimées sous forme d’un string avec chevrons.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Transformation en 2 colonnes pour les 2 premiers niveaux de catégories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Les spécifications sont exprimées sous forme d’un pseudo—dictionnaire au format string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Transformation en un string contenant uniquement la liste des valeurs.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Création d’une </a:t>
            </a:r>
            <a:r>
              <a:rPr lang="fr-FR" dirty="0" err="1"/>
              <a:t>feature</a:t>
            </a:r>
            <a:r>
              <a:rPr lang="fr-FR" dirty="0"/>
              <a:t> concaténant l’ensemble des features texte (hors catégories)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2C4C67-4C7D-C043-BE33-8565528518C9}"/>
              </a:ext>
            </a:extLst>
          </p:cNvPr>
          <p:cNvSpPr/>
          <p:nvPr/>
        </p:nvSpPr>
        <p:spPr>
          <a:xfrm>
            <a:off x="-22031" y="-2072"/>
            <a:ext cx="6717277" cy="6871934"/>
          </a:xfrm>
          <a:prstGeom prst="rect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9" name="Content Placeholder 19">
            <a:extLst>
              <a:ext uri="{FF2B5EF4-FFF2-40B4-BE49-F238E27FC236}">
                <a16:creationId xmlns:a16="http://schemas.microsoft.com/office/drawing/2014/main" id="{B627DD35-401C-0943-863A-614A6092E9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0857812"/>
              </p:ext>
            </p:extLst>
          </p:nvPr>
        </p:nvGraphicFramePr>
        <p:xfrm>
          <a:off x="278479" y="1878536"/>
          <a:ext cx="6116255" cy="176667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56211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  <a:gridCol w="2136280">
                  <a:extLst>
                    <a:ext uri="{9D8B030D-6E8A-4147-A177-3AD203B41FA5}">
                      <a16:colId xmlns:a16="http://schemas.microsoft.com/office/drawing/2014/main" val="3938096738"/>
                    </a:ext>
                  </a:extLst>
                </a:gridCol>
                <a:gridCol w="2023764">
                  <a:extLst>
                    <a:ext uri="{9D8B030D-6E8A-4147-A177-3AD203B41FA5}">
                      <a16:colId xmlns:a16="http://schemas.microsoft.com/office/drawing/2014/main" val="3374655431"/>
                    </a:ext>
                  </a:extLst>
                </a:gridCol>
              </a:tblGrid>
              <a:tr h="5177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Product_category_tree</a:t>
                      </a:r>
                      <a:endParaRPr lang="en-US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Category-Level1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Category-Level2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3142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["Home Furnishing &gt;&gt; Curtains &amp; Accessories &gt;&gt;...</a:t>
                      </a:r>
                      <a:endParaRPr lang="fr-FR" sz="11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Home </a:t>
                      </a:r>
                      <a:r>
                        <a:rPr lang="fr-FR" sz="16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Furnishing</a:t>
                      </a:r>
                      <a:endParaRPr lang="fr-FR" sz="16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Curtains</a:t>
                      </a:r>
                      <a:r>
                        <a:rPr lang="fr-FR" sz="16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&amp; </a:t>
                      </a:r>
                      <a:r>
                        <a:rPr lang="fr-FR" sz="16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Accessories</a:t>
                      </a:r>
                      <a:endParaRPr lang="fr-FR" sz="16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312131"/>
                  </a:ext>
                </a:extLst>
              </a:tr>
            </a:tbl>
          </a:graphicData>
        </a:graphic>
      </p:graphicFrame>
      <p:sp>
        <p:nvSpPr>
          <p:cNvPr id="12" name="Curved Down Arrow 11">
            <a:extLst>
              <a:ext uri="{FF2B5EF4-FFF2-40B4-BE49-F238E27FC236}">
                <a16:creationId xmlns:a16="http://schemas.microsoft.com/office/drawing/2014/main" id="{4FD478CE-4876-324B-8FF4-0A75E25E7216}"/>
              </a:ext>
            </a:extLst>
          </p:cNvPr>
          <p:cNvSpPr/>
          <p:nvPr/>
        </p:nvSpPr>
        <p:spPr>
          <a:xfrm>
            <a:off x="1181686" y="1104387"/>
            <a:ext cx="2278966" cy="653847"/>
          </a:xfrm>
          <a:prstGeom prst="curved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Curved Down Arrow 14">
            <a:extLst>
              <a:ext uri="{FF2B5EF4-FFF2-40B4-BE49-F238E27FC236}">
                <a16:creationId xmlns:a16="http://schemas.microsoft.com/office/drawing/2014/main" id="{BA367EEC-94E9-684F-A486-2E0C44F61258}"/>
              </a:ext>
            </a:extLst>
          </p:cNvPr>
          <p:cNvSpPr/>
          <p:nvPr/>
        </p:nvSpPr>
        <p:spPr>
          <a:xfrm>
            <a:off x="1181686" y="1096216"/>
            <a:ext cx="4403188" cy="653847"/>
          </a:xfrm>
          <a:prstGeom prst="curved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3BE710-5FB9-234D-A4A1-E778DEFC178E}"/>
              </a:ext>
            </a:extLst>
          </p:cNvPr>
          <p:cNvSpPr txBox="1"/>
          <p:nvPr/>
        </p:nvSpPr>
        <p:spPr>
          <a:xfrm>
            <a:off x="157368" y="4294490"/>
            <a:ext cx="611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Product_specifications</a:t>
            </a:r>
            <a:r>
              <a:rPr lang="fr-FR" b="1" dirty="0"/>
              <a:t> =&gt; 1 colonne</a:t>
            </a:r>
          </a:p>
        </p:txBody>
      </p:sp>
      <p:graphicFrame>
        <p:nvGraphicFramePr>
          <p:cNvPr id="23" name="Content Placeholder 19">
            <a:extLst>
              <a:ext uri="{FF2B5EF4-FFF2-40B4-BE49-F238E27FC236}">
                <a16:creationId xmlns:a16="http://schemas.microsoft.com/office/drawing/2014/main" id="{D625198A-A2C6-674E-B9AB-773074DB41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7751503"/>
              </p:ext>
            </p:extLst>
          </p:nvPr>
        </p:nvGraphicFramePr>
        <p:xfrm>
          <a:off x="157368" y="4851279"/>
          <a:ext cx="2459172" cy="18972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59172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product_</a:t>
                      </a:r>
                    </a:p>
                    <a:p>
                      <a:pPr algn="ctr" font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specifications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{"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product_specification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"=&gt;[{"key"=&gt;"Brand", "value”=&gt;”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Elegan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”…</a:t>
                      </a:r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14651"/>
                  </a:ext>
                </a:extLst>
              </a:tr>
            </a:tbl>
          </a:graphicData>
        </a:graphic>
      </p:graphicFrame>
      <p:graphicFrame>
        <p:nvGraphicFramePr>
          <p:cNvPr id="24" name="Content Placeholder 19">
            <a:extLst>
              <a:ext uri="{FF2B5EF4-FFF2-40B4-BE49-F238E27FC236}">
                <a16:creationId xmlns:a16="http://schemas.microsoft.com/office/drawing/2014/main" id="{0BCFF979-B7B5-C74D-B69B-934085C52C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3883840"/>
              </p:ext>
            </p:extLst>
          </p:nvPr>
        </p:nvGraphicFramePr>
        <p:xfrm>
          <a:off x="3608458" y="4849523"/>
          <a:ext cx="2786276" cy="18972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6276">
                  <a:extLst>
                    <a:ext uri="{9D8B030D-6E8A-4147-A177-3AD203B41FA5}">
                      <a16:colId xmlns:a16="http://schemas.microsoft.com/office/drawing/2014/main" val="1351772555"/>
                    </a:ext>
                  </a:extLst>
                </a:gridCol>
              </a:tblGrid>
              <a:tr h="8595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product_</a:t>
                      </a:r>
                    </a:p>
                    <a:p>
                      <a:pPr algn="ctr" font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specifications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10376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['Elegance', 'Door', 'Eyelet', 'Abstract 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Polye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...</a:t>
                      </a:r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772236"/>
                  </a:ext>
                </a:extLst>
              </a:tr>
            </a:tbl>
          </a:graphicData>
        </a:graphic>
      </p:graphicFrame>
      <p:sp>
        <p:nvSpPr>
          <p:cNvPr id="25" name="Right Arrow 24">
            <a:extLst>
              <a:ext uri="{FF2B5EF4-FFF2-40B4-BE49-F238E27FC236}">
                <a16:creationId xmlns:a16="http://schemas.microsoft.com/office/drawing/2014/main" id="{EE3C304E-63B3-024C-9062-6391D0A59A88}"/>
              </a:ext>
            </a:extLst>
          </p:cNvPr>
          <p:cNvSpPr/>
          <p:nvPr/>
        </p:nvSpPr>
        <p:spPr>
          <a:xfrm>
            <a:off x="2919420" y="5523748"/>
            <a:ext cx="471218" cy="61605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D8CB74-871F-7B49-AFF1-B3BE01C2FC13}"/>
              </a:ext>
            </a:extLst>
          </p:cNvPr>
          <p:cNvSpPr txBox="1"/>
          <p:nvPr/>
        </p:nvSpPr>
        <p:spPr>
          <a:xfrm>
            <a:off x="246963" y="381196"/>
            <a:ext cx="611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Product_category_tree</a:t>
            </a:r>
            <a:r>
              <a:rPr lang="fr-FR" b="1" dirty="0"/>
              <a:t> =&gt; 2 colonnes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481ABA-4E89-AD49-8381-0958166F441C}"/>
              </a:ext>
            </a:extLst>
          </p:cNvPr>
          <p:cNvSpPr txBox="1"/>
          <p:nvPr/>
        </p:nvSpPr>
        <p:spPr>
          <a:xfrm>
            <a:off x="6955596" y="99646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PRÉTRAITEMENT DES DONNÉES</a:t>
            </a:r>
          </a:p>
        </p:txBody>
      </p:sp>
    </p:spTree>
    <p:extLst>
      <p:ext uri="{BB962C8B-B14F-4D97-AF65-F5344CB8AC3E}">
        <p14:creationId xmlns:p14="http://schemas.microsoft.com/office/powerpoint/2010/main" val="3026284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MODÉLISATIONS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A7DBA7-6A8B-EF4A-AA37-AD303F87C1CE}"/>
              </a:ext>
            </a:extLst>
          </p:cNvPr>
          <p:cNvSpPr txBox="1"/>
          <p:nvPr/>
        </p:nvSpPr>
        <p:spPr>
          <a:xfrm>
            <a:off x="5625679" y="6686723"/>
            <a:ext cx="135886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Photo by Markus </a:t>
            </a:r>
            <a:r>
              <a:rPr lang="en-US" sz="500" i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Spiske</a:t>
            </a:r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on Unsplash</a:t>
            </a:r>
            <a:endParaRPr lang="fr-FR" sz="5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Picture 6" descr="A stack of flyers on a table&#10;&#10;Description automatically generated">
            <a:extLst>
              <a:ext uri="{FF2B5EF4-FFF2-40B4-BE49-F238E27FC236}">
                <a16:creationId xmlns:a16="http://schemas.microsoft.com/office/drawing/2014/main" id="{47C324BD-5BF1-EC4C-AE98-76B33C2F01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31" t="11626" r="354" b="3876"/>
          <a:stretch/>
        </p:blipFill>
        <p:spPr>
          <a:xfrm>
            <a:off x="18245" y="0"/>
            <a:ext cx="12155510" cy="687193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5EE44D4-5600-744E-A7CE-089EEF66F8C4}"/>
              </a:ext>
            </a:extLst>
          </p:cNvPr>
          <p:cNvSpPr/>
          <p:nvPr/>
        </p:nvSpPr>
        <p:spPr>
          <a:xfrm>
            <a:off x="0" y="0"/>
            <a:ext cx="12173755" cy="6871934"/>
          </a:xfrm>
          <a:prstGeom prst="rect">
            <a:avLst/>
          </a:prstGeom>
          <a:solidFill>
            <a:schemeClr val="accent1"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1529711-D020-A64C-8F8F-15CF1C7E0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927" y="3946639"/>
            <a:ext cx="10131427" cy="1468800"/>
          </a:xfr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  <p:txBody>
          <a:bodyPr/>
          <a:lstStyle/>
          <a:p>
            <a:r>
              <a:rPr lang="fr-FR" dirty="0"/>
              <a:t>DONNÉES IMAGE</a:t>
            </a:r>
          </a:p>
        </p:txBody>
      </p:sp>
    </p:spTree>
    <p:extLst>
      <p:ext uri="{BB962C8B-B14F-4D97-AF65-F5344CB8AC3E}">
        <p14:creationId xmlns:p14="http://schemas.microsoft.com/office/powerpoint/2010/main" val="38260679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49400</TotalTime>
  <Words>3587</Words>
  <Application>Microsoft Macintosh PowerPoint</Application>
  <PresentationFormat>Widescreen</PresentationFormat>
  <Paragraphs>1163</Paragraphs>
  <Slides>56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.Apple Color Emoji UI</vt:lpstr>
      <vt:lpstr>Arial</vt:lpstr>
      <vt:lpstr>Calibri</vt:lpstr>
      <vt:lpstr>Calibri Light</vt:lpstr>
      <vt:lpstr>Cambria Math</vt:lpstr>
      <vt:lpstr>Wingdings</vt:lpstr>
      <vt:lpstr>Celestial</vt:lpstr>
      <vt:lpstr>Place de marché</vt:lpstr>
      <vt:lpstr>PLAN</vt:lpstr>
      <vt:lpstr>CADRE</vt:lpstr>
      <vt:lpstr>EST-IL Possible d’automatiser la classification produit ?</vt:lpstr>
      <vt:lpstr>Données</vt:lpstr>
      <vt:lpstr>PRÉTRAITEMENT DES Données</vt:lpstr>
      <vt:lpstr>CIBLAGE</vt:lpstr>
      <vt:lpstr>PowerPoint Presentation</vt:lpstr>
      <vt:lpstr>DONNÉES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DONNÉES TEXTE</vt:lpstr>
      <vt:lpstr>PowerPoint Presentation</vt:lpstr>
      <vt:lpstr>PowerPoint Presentation</vt:lpstr>
      <vt:lpstr>JEU DE DONNéES FINAL</vt:lpstr>
      <vt:lpstr>ANALYSE EXPLORATOIRE</vt:lpstr>
      <vt:lpstr>PowerPoint Presentation</vt:lpstr>
      <vt:lpstr>PowerPoint Presentation</vt:lpstr>
      <vt:lpstr>PowerPoint Presentation</vt:lpstr>
      <vt:lpstr>PowerPoint Presentation</vt:lpstr>
      <vt:lpstr>ÉTUDE DE FAISABILITÉ</vt:lpstr>
      <vt:lpstr>DONNÉES IMAGE</vt:lpstr>
      <vt:lpstr>Démarche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DONNÉES TEXTE</vt:lpstr>
      <vt:lpstr>Démarche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CITY OF SEATTLE</dc:title>
  <dc:creator>Sofia Chevrolat</dc:creator>
  <cp:lastModifiedBy>Sofia Chevrolat</cp:lastModifiedBy>
  <cp:revision>774</cp:revision>
  <dcterms:created xsi:type="dcterms:W3CDTF">2020-07-21T12:44:06Z</dcterms:created>
  <dcterms:modified xsi:type="dcterms:W3CDTF">2020-11-02T11:59:04Z</dcterms:modified>
</cp:coreProperties>
</file>